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5"/>
  </p:notesMasterIdLst>
  <p:sldIdLst>
    <p:sldId id="257" r:id="rId2"/>
    <p:sldId id="258" r:id="rId3"/>
    <p:sldId id="259" r:id="rId4"/>
  </p:sldIdLst>
  <p:sldSz cx="7772400" cy="10058400"/>
  <p:notesSz cx="7010400" cy="9296400"/>
  <p:custDataLst>
    <p:tags r:id="rId6"/>
  </p:custDataLst>
  <p:defaultTextStyle>
    <a:defPPr>
      <a:defRPr lang="en-US"/>
    </a:defPPr>
    <a:lvl1pPr marL="0" algn="l" defTabSz="429740" rtl="0" eaLnBrk="1" latinLnBrk="0" hangingPunct="1">
      <a:defRPr sz="846" kern="1200">
        <a:solidFill>
          <a:schemeClr val="tx1"/>
        </a:solidFill>
        <a:latin typeface="+mn-lt"/>
        <a:ea typeface="+mn-ea"/>
        <a:cs typeface="+mn-cs"/>
      </a:defRPr>
    </a:lvl1pPr>
    <a:lvl2pPr marL="214870" algn="l" defTabSz="429740" rtl="0" eaLnBrk="1" latinLnBrk="0" hangingPunct="1">
      <a:defRPr sz="846" kern="1200">
        <a:solidFill>
          <a:schemeClr val="tx1"/>
        </a:solidFill>
        <a:latin typeface="+mn-lt"/>
        <a:ea typeface="+mn-ea"/>
        <a:cs typeface="+mn-cs"/>
      </a:defRPr>
    </a:lvl2pPr>
    <a:lvl3pPr marL="429740" algn="l" defTabSz="429740" rtl="0" eaLnBrk="1" latinLnBrk="0" hangingPunct="1">
      <a:defRPr sz="846" kern="1200">
        <a:solidFill>
          <a:schemeClr val="tx1"/>
        </a:solidFill>
        <a:latin typeface="+mn-lt"/>
        <a:ea typeface="+mn-ea"/>
        <a:cs typeface="+mn-cs"/>
      </a:defRPr>
    </a:lvl3pPr>
    <a:lvl4pPr marL="644610" algn="l" defTabSz="429740" rtl="0" eaLnBrk="1" latinLnBrk="0" hangingPunct="1">
      <a:defRPr sz="846" kern="1200">
        <a:solidFill>
          <a:schemeClr val="tx1"/>
        </a:solidFill>
        <a:latin typeface="+mn-lt"/>
        <a:ea typeface="+mn-ea"/>
        <a:cs typeface="+mn-cs"/>
      </a:defRPr>
    </a:lvl4pPr>
    <a:lvl5pPr marL="859481" algn="l" defTabSz="429740" rtl="0" eaLnBrk="1" latinLnBrk="0" hangingPunct="1">
      <a:defRPr sz="846" kern="1200">
        <a:solidFill>
          <a:schemeClr val="tx1"/>
        </a:solidFill>
        <a:latin typeface="+mn-lt"/>
        <a:ea typeface="+mn-ea"/>
        <a:cs typeface="+mn-cs"/>
      </a:defRPr>
    </a:lvl5pPr>
    <a:lvl6pPr marL="1074351" algn="l" defTabSz="429740" rtl="0" eaLnBrk="1" latinLnBrk="0" hangingPunct="1">
      <a:defRPr sz="846" kern="1200">
        <a:solidFill>
          <a:schemeClr val="tx1"/>
        </a:solidFill>
        <a:latin typeface="+mn-lt"/>
        <a:ea typeface="+mn-ea"/>
        <a:cs typeface="+mn-cs"/>
      </a:defRPr>
    </a:lvl6pPr>
    <a:lvl7pPr marL="1289221" algn="l" defTabSz="429740" rtl="0" eaLnBrk="1" latinLnBrk="0" hangingPunct="1">
      <a:defRPr sz="846" kern="1200">
        <a:solidFill>
          <a:schemeClr val="tx1"/>
        </a:solidFill>
        <a:latin typeface="+mn-lt"/>
        <a:ea typeface="+mn-ea"/>
        <a:cs typeface="+mn-cs"/>
      </a:defRPr>
    </a:lvl7pPr>
    <a:lvl8pPr marL="1504091" algn="l" defTabSz="429740" rtl="0" eaLnBrk="1" latinLnBrk="0" hangingPunct="1">
      <a:defRPr sz="846" kern="1200">
        <a:solidFill>
          <a:schemeClr val="tx1"/>
        </a:solidFill>
        <a:latin typeface="+mn-lt"/>
        <a:ea typeface="+mn-ea"/>
        <a:cs typeface="+mn-cs"/>
      </a:defRPr>
    </a:lvl8pPr>
    <a:lvl9pPr marL="1718961" algn="l" defTabSz="429740" rtl="0" eaLnBrk="1" latinLnBrk="0" hangingPunct="1">
      <a:defRPr sz="84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4F90"/>
    <a:srgbClr val="EFB22D"/>
    <a:srgbClr val="2654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93386B-7BD1-40E5-83C0-12D249A437FB}" v="13" dt="2025-04-28T13:58:02.3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1434"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Eoriatti" userId="455da67c-226f-406e-aa05-121f1f880e15" providerId="ADAL" clId="{2893386B-7BD1-40E5-83C0-12D249A437FB}"/>
    <pc:docChg chg="undo custSel addSld modSld">
      <pc:chgData name="Donna Eoriatti" userId="455da67c-226f-406e-aa05-121f1f880e15" providerId="ADAL" clId="{2893386B-7BD1-40E5-83C0-12D249A437FB}" dt="2025-04-28T14:04:56.949" v="828" actId="6549"/>
      <pc:docMkLst>
        <pc:docMk/>
      </pc:docMkLst>
      <pc:sldChg chg="addSp modSp mod">
        <pc:chgData name="Donna Eoriatti" userId="455da67c-226f-406e-aa05-121f1f880e15" providerId="ADAL" clId="{2893386B-7BD1-40E5-83C0-12D249A437FB}" dt="2025-04-28T14:02:59.992" v="589" actId="113"/>
        <pc:sldMkLst>
          <pc:docMk/>
          <pc:sldMk cId="3030122591" sldId="257"/>
        </pc:sldMkLst>
        <pc:spChg chg="mod">
          <ac:chgData name="Donna Eoriatti" userId="455da67c-226f-406e-aa05-121f1f880e15" providerId="ADAL" clId="{2893386B-7BD1-40E5-83C0-12D249A437FB}" dt="2025-04-28T13:50:06.811" v="70" actId="404"/>
          <ac:spMkLst>
            <pc:docMk/>
            <pc:sldMk cId="3030122591" sldId="257"/>
            <ac:spMk id="8" creationId="{00000000-0000-0000-0000-000000000000}"/>
          </ac:spMkLst>
        </pc:spChg>
        <pc:spChg chg="mod">
          <ac:chgData name="Donna Eoriatti" userId="455da67c-226f-406e-aa05-121f1f880e15" providerId="ADAL" clId="{2893386B-7BD1-40E5-83C0-12D249A437FB}" dt="2025-04-28T14:02:59.992" v="589" actId="113"/>
          <ac:spMkLst>
            <pc:docMk/>
            <pc:sldMk cId="3030122591" sldId="257"/>
            <ac:spMk id="9" creationId="{00000000-0000-0000-0000-000000000000}"/>
          </ac:spMkLst>
        </pc:spChg>
        <pc:graphicFrameChg chg="modGraphic">
          <ac:chgData name="Donna Eoriatti" userId="455da67c-226f-406e-aa05-121f1f880e15" providerId="ADAL" clId="{2893386B-7BD1-40E5-83C0-12D249A437FB}" dt="2025-04-28T13:50:23.708" v="105" actId="20577"/>
          <ac:graphicFrameMkLst>
            <pc:docMk/>
            <pc:sldMk cId="3030122591" sldId="257"/>
            <ac:graphicFrameMk id="2" creationId="{F788F885-05DD-D1A2-CAC2-2AA18A1D0125}"/>
          </ac:graphicFrameMkLst>
        </pc:graphicFrameChg>
        <pc:picChg chg="add mod">
          <ac:chgData name="Donna Eoriatti" userId="455da67c-226f-406e-aa05-121f1f880e15" providerId="ADAL" clId="{2893386B-7BD1-40E5-83C0-12D249A437FB}" dt="2025-04-28T13:52:14.926" v="234" actId="1076"/>
          <ac:picMkLst>
            <pc:docMk/>
            <pc:sldMk cId="3030122591" sldId="257"/>
            <ac:picMk id="3" creationId="{9987D767-5611-1D97-74D5-D67E2FE68132}"/>
          </ac:picMkLst>
        </pc:picChg>
        <pc:picChg chg="add mod">
          <ac:chgData name="Donna Eoriatti" userId="455da67c-226f-406e-aa05-121f1f880e15" providerId="ADAL" clId="{2893386B-7BD1-40E5-83C0-12D249A437FB}" dt="2025-04-28T13:53:36.408" v="312"/>
          <ac:picMkLst>
            <pc:docMk/>
            <pc:sldMk cId="3030122591" sldId="257"/>
            <ac:picMk id="4" creationId="{C9912DD1-DE68-CDA8-3BDD-51DD29163B54}"/>
          </ac:picMkLst>
        </pc:picChg>
        <pc:picChg chg="add mod">
          <ac:chgData name="Donna Eoriatti" userId="455da67c-226f-406e-aa05-121f1f880e15" providerId="ADAL" clId="{2893386B-7BD1-40E5-83C0-12D249A437FB}" dt="2025-04-28T13:54:09.843" v="327" actId="1076"/>
          <ac:picMkLst>
            <pc:docMk/>
            <pc:sldMk cId="3030122591" sldId="257"/>
            <ac:picMk id="5" creationId="{E13BD5FB-7041-5418-3348-EDE97CED5330}"/>
          </ac:picMkLst>
        </pc:picChg>
      </pc:sldChg>
      <pc:sldChg chg="addSp delSp modSp add mod">
        <pc:chgData name="Donna Eoriatti" userId="455da67c-226f-406e-aa05-121f1f880e15" providerId="ADAL" clId="{2893386B-7BD1-40E5-83C0-12D249A437FB}" dt="2025-04-28T14:03:59.286" v="655" actId="20577"/>
        <pc:sldMkLst>
          <pc:docMk/>
          <pc:sldMk cId="1997489888" sldId="258"/>
        </pc:sldMkLst>
        <pc:spChg chg="mod">
          <ac:chgData name="Donna Eoriatti" userId="455da67c-226f-406e-aa05-121f1f880e15" providerId="ADAL" clId="{2893386B-7BD1-40E5-83C0-12D249A437FB}" dt="2025-04-28T14:03:59.286" v="655" actId="20577"/>
          <ac:spMkLst>
            <pc:docMk/>
            <pc:sldMk cId="1997489888" sldId="258"/>
            <ac:spMk id="9" creationId="{3F535D5E-1B7D-A587-E411-B75B5D5C5339}"/>
          </ac:spMkLst>
        </pc:spChg>
        <pc:graphicFrameChg chg="del modGraphic">
          <ac:chgData name="Donna Eoriatti" userId="455da67c-226f-406e-aa05-121f1f880e15" providerId="ADAL" clId="{2893386B-7BD1-40E5-83C0-12D249A437FB}" dt="2025-04-28T13:55:15.259" v="358" actId="478"/>
          <ac:graphicFrameMkLst>
            <pc:docMk/>
            <pc:sldMk cId="1997489888" sldId="258"/>
            <ac:graphicFrameMk id="2" creationId="{F5C98E0C-D965-CCB4-6D63-5ACD46A2C8D2}"/>
          </ac:graphicFrameMkLst>
        </pc:graphicFrameChg>
        <pc:picChg chg="del">
          <ac:chgData name="Donna Eoriatti" userId="455da67c-226f-406e-aa05-121f1f880e15" providerId="ADAL" clId="{2893386B-7BD1-40E5-83C0-12D249A437FB}" dt="2025-04-28T13:55:36.477" v="401" actId="478"/>
          <ac:picMkLst>
            <pc:docMk/>
            <pc:sldMk cId="1997489888" sldId="258"/>
            <ac:picMk id="3" creationId="{1B4FE108-EC8D-89C1-E2E6-17999515D83E}"/>
          </ac:picMkLst>
        </pc:picChg>
        <pc:picChg chg="del">
          <ac:chgData name="Donna Eoriatti" userId="455da67c-226f-406e-aa05-121f1f880e15" providerId="ADAL" clId="{2893386B-7BD1-40E5-83C0-12D249A437FB}" dt="2025-04-28T13:55:35.814" v="400" actId="478"/>
          <ac:picMkLst>
            <pc:docMk/>
            <pc:sldMk cId="1997489888" sldId="258"/>
            <ac:picMk id="4" creationId="{9AB4B8E4-0C9B-C74E-3F30-CEA8D79C4F32}"/>
          </ac:picMkLst>
        </pc:picChg>
        <pc:picChg chg="del">
          <ac:chgData name="Donna Eoriatti" userId="455da67c-226f-406e-aa05-121f1f880e15" providerId="ADAL" clId="{2893386B-7BD1-40E5-83C0-12D249A437FB}" dt="2025-04-28T13:55:35.206" v="399" actId="478"/>
          <ac:picMkLst>
            <pc:docMk/>
            <pc:sldMk cId="1997489888" sldId="258"/>
            <ac:picMk id="5" creationId="{28E8C813-4DB1-9F7A-3677-6986B6EC5579}"/>
          </ac:picMkLst>
        </pc:picChg>
        <pc:picChg chg="add mod">
          <ac:chgData name="Donna Eoriatti" userId="455da67c-226f-406e-aa05-121f1f880e15" providerId="ADAL" clId="{2893386B-7BD1-40E5-83C0-12D249A437FB}" dt="2025-04-28T13:57:06.170" v="421" actId="1076"/>
          <ac:picMkLst>
            <pc:docMk/>
            <pc:sldMk cId="1997489888" sldId="258"/>
            <ac:picMk id="6" creationId="{AB181F13-187C-BA58-7B2F-FA7486F53AFE}"/>
          </ac:picMkLst>
        </pc:picChg>
        <pc:picChg chg="add mod">
          <ac:chgData name="Donna Eoriatti" userId="455da67c-226f-406e-aa05-121f1f880e15" providerId="ADAL" clId="{2893386B-7BD1-40E5-83C0-12D249A437FB}" dt="2025-04-28T13:57:27.024" v="442" actId="1076"/>
          <ac:picMkLst>
            <pc:docMk/>
            <pc:sldMk cId="1997489888" sldId="258"/>
            <ac:picMk id="10" creationId="{F8F16446-B378-952E-C184-C931B2E1075C}"/>
          </ac:picMkLst>
        </pc:picChg>
      </pc:sldChg>
      <pc:sldChg chg="delSp modSp add mod">
        <pc:chgData name="Donna Eoriatti" userId="455da67c-226f-406e-aa05-121f1f880e15" providerId="ADAL" clId="{2893386B-7BD1-40E5-83C0-12D249A437FB}" dt="2025-04-28T14:04:56.949" v="828" actId="6549"/>
        <pc:sldMkLst>
          <pc:docMk/>
          <pc:sldMk cId="2655494412" sldId="259"/>
        </pc:sldMkLst>
        <pc:spChg chg="mod">
          <ac:chgData name="Donna Eoriatti" userId="455da67c-226f-406e-aa05-121f1f880e15" providerId="ADAL" clId="{2893386B-7BD1-40E5-83C0-12D249A437FB}" dt="2025-04-28T14:04:56.949" v="828" actId="6549"/>
          <ac:spMkLst>
            <pc:docMk/>
            <pc:sldMk cId="2655494412" sldId="259"/>
            <ac:spMk id="9" creationId="{14532425-4091-8712-EE54-690ABE5724CC}"/>
          </ac:spMkLst>
        </pc:spChg>
        <pc:picChg chg="del">
          <ac:chgData name="Donna Eoriatti" userId="455da67c-226f-406e-aa05-121f1f880e15" providerId="ADAL" clId="{2893386B-7BD1-40E5-83C0-12D249A437FB}" dt="2025-04-28T13:57:36.276" v="444" actId="478"/>
          <ac:picMkLst>
            <pc:docMk/>
            <pc:sldMk cId="2655494412" sldId="259"/>
            <ac:picMk id="6" creationId="{BCCBC67E-B759-2A25-7418-E071418A9720}"/>
          </ac:picMkLst>
        </pc:picChg>
        <pc:picChg chg="del">
          <ac:chgData name="Donna Eoriatti" userId="455da67c-226f-406e-aa05-121f1f880e15" providerId="ADAL" clId="{2893386B-7BD1-40E5-83C0-12D249A437FB}" dt="2025-04-28T13:57:38.478" v="445" actId="478"/>
          <ac:picMkLst>
            <pc:docMk/>
            <pc:sldMk cId="2655494412" sldId="259"/>
            <ac:picMk id="10" creationId="{8A671948-9E14-6CD4-F45E-46770F5908A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70D0046-83F0-4825-9B81-6CF9AF2E9229}" type="datetimeFigureOut">
              <a:rPr lang="en-US" smtClean="0"/>
              <a:t>4/28/2025</a:t>
            </a:fld>
            <a:endParaRPr lang="en-US" dirty="0"/>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3B55AA-66C1-418C-A49C-4DB9C52BB481}" type="slidenum">
              <a:rPr lang="en-US" smtClean="0"/>
              <a:t>‹#›</a:t>
            </a:fld>
            <a:endParaRPr lang="en-US" dirty="0"/>
          </a:p>
        </p:txBody>
      </p:sp>
    </p:spTree>
    <p:extLst>
      <p:ext uri="{BB962C8B-B14F-4D97-AF65-F5344CB8AC3E}">
        <p14:creationId xmlns:p14="http://schemas.microsoft.com/office/powerpoint/2010/main" val="3976533978"/>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B26D4F-215B-4F80-B5CC-A7E38D44D3B5}" type="datetime1">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96A1A0-506A-45BD-A04E-D1C5B9DA64F0}" type="slidenum">
              <a:rPr lang="en-US" smtClean="0"/>
              <a:pPr/>
              <a:t>‹#›</a:t>
            </a:fld>
            <a:endParaRPr lang="en-US" dirty="0"/>
          </a:p>
        </p:txBody>
      </p:sp>
    </p:spTree>
    <p:custDataLst>
      <p:tags r:id="rId1"/>
    </p:custDataLst>
    <p:extLst>
      <p:ext uri="{BB962C8B-B14F-4D97-AF65-F5344CB8AC3E}">
        <p14:creationId xmlns:p14="http://schemas.microsoft.com/office/powerpoint/2010/main" val="2462030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556BE-4E11-4123-BB7E-BF44E316B5A4}" type="datetime1">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1674630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3E282-2146-40C9-B40A-843CED6AE015}" type="datetime1">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2427707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6868437" y="9642945"/>
            <a:ext cx="775129" cy="339445"/>
          </a:xfrm>
          <a:prstGeom prst="rect">
            <a:avLst/>
          </a:prstGeom>
        </p:spPr>
        <p:txBody>
          <a:bodyPr/>
          <a:lstStyle>
            <a:lvl1pPr algn="r">
              <a:defRPr/>
            </a:lvl1pPr>
          </a:lstStyle>
          <a:p>
            <a:fld id="{3196A1A0-506A-45BD-A04E-D1C5B9DA64F0}" type="slidenum">
              <a:rPr lang="en-US" smtClean="0"/>
              <a:pPr/>
              <a:t>‹#›</a:t>
            </a:fld>
            <a:endParaRPr lang="en-US" dirty="0"/>
          </a:p>
        </p:txBody>
      </p:sp>
    </p:spTree>
    <p:custDataLst>
      <p:tags r:id="rId1"/>
    </p:custDataLst>
    <p:extLst>
      <p:ext uri="{BB962C8B-B14F-4D97-AF65-F5344CB8AC3E}">
        <p14:creationId xmlns:p14="http://schemas.microsoft.com/office/powerpoint/2010/main" val="424564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AC74EF-2924-4ED6-BB5F-5EB13A5A65B0}" type="datetime1">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375647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306691-4FEC-409D-A79F-049B8D471ADF}" type="datetime1">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197320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F71F4A-1E5F-41BE-9508-E39562DD1322}" type="datetime1">
              <a:rPr lang="en-US" smtClean="0"/>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422546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5801B6-699A-4995-B089-83CF1E807C34}" type="datetime1">
              <a:rPr lang="en-US" smtClean="0"/>
              <a:t>4/28/2025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368063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8C2CB4-B905-4809-80AE-64762DCC37DE}" type="datetime1">
              <a:rPr lang="en-US" smtClean="0"/>
              <a:t>4/28/2025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1924666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119FCC-E729-4C3B-BDF1-1D081236982D}" type="datetime1">
              <a:rPr lang="en-US" smtClean="0"/>
              <a:t>4/28/2025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3356180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FECD243-AA6C-4686-9068-14FF52BC85C0}" type="datetime1">
              <a:rPr lang="en-US" smtClean="0"/>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2471147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066563E-E361-4917-BBBB-C103B212A15E}" type="datetime1">
              <a:rPr lang="en-US" smtClean="0"/>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96A1A0-506A-45BD-A04E-D1C5B9DA64F0}" type="slidenum">
              <a:rPr lang="en-US" smtClean="0"/>
              <a:pPr/>
              <a:t>‹#›</a:t>
            </a:fld>
            <a:endParaRPr lang="en-US" dirty="0"/>
          </a:p>
        </p:txBody>
      </p:sp>
    </p:spTree>
    <p:extLst>
      <p:ext uri="{BB962C8B-B14F-4D97-AF65-F5344CB8AC3E}">
        <p14:creationId xmlns:p14="http://schemas.microsoft.com/office/powerpoint/2010/main" val="271191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dirty="0"/>
              <a:t>4/28/2025</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3196A1A0-506A-45BD-A04E-D1C5B9DA64F0}" type="slidenum">
              <a:rPr lang="en-US" smtClean="0"/>
              <a:pPr/>
              <a:t>‹#›</a:t>
            </a:fld>
            <a:endParaRPr lang="en-US" dirty="0"/>
          </a:p>
        </p:txBody>
      </p:sp>
      <p:pic>
        <p:nvPicPr>
          <p:cNvPr id="7" name="Picture 6" descr="NSM.powerpointBlueBand.png"/>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0" y="0"/>
            <a:ext cx="7772400" cy="337614"/>
          </a:xfrm>
          <a:prstGeom prst="rect">
            <a:avLst/>
          </a:prstGeom>
        </p:spPr>
      </p:pic>
      <p:pic>
        <p:nvPicPr>
          <p:cNvPr id="10" name="Picture 9">
            <a:extLst>
              <a:ext uri="{FF2B5EF4-FFF2-40B4-BE49-F238E27FC236}">
                <a16:creationId xmlns:a16="http://schemas.microsoft.com/office/drawing/2014/main" id="{A2FBA770-B659-4B87-B20F-55BA0F0929EB}"/>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38519" y="9361328"/>
            <a:ext cx="1393571" cy="496838"/>
          </a:xfrm>
          <a:prstGeom prst="rect">
            <a:avLst/>
          </a:prstGeom>
        </p:spPr>
      </p:pic>
    </p:spTree>
    <p:custDataLst>
      <p:tags r:id="rId14"/>
    </p:custDataLst>
    <p:extLst>
      <p:ext uri="{BB962C8B-B14F-4D97-AF65-F5344CB8AC3E}">
        <p14:creationId xmlns:p14="http://schemas.microsoft.com/office/powerpoint/2010/main" val="408821707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tags" Target="../tags/tag5.xml"/><Relationship Id="rId5" Type="http://schemas.openxmlformats.org/officeDocument/2006/relationships/image" Target="../media/image5.emf"/><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6.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
          </p:nvPr>
        </p:nvSpPr>
        <p:spPr/>
        <p:txBody>
          <a:bodyPr/>
          <a:lstStyle/>
          <a:p>
            <a:fld id="{3196A1A0-506A-45BD-A04E-D1C5B9DA64F0}" type="slidenum">
              <a:rPr lang="en-US" smtClean="0">
                <a:latin typeface="Arial" panose="020B0604020202020204" pitchFamily="34" charset="0"/>
                <a:cs typeface="Arial" panose="020B0604020202020204" pitchFamily="34" charset="0"/>
              </a:rPr>
              <a:pPr/>
              <a:t>1</a:t>
            </a:fld>
            <a:endParaRPr lang="en-US" dirty="0">
              <a:latin typeface="Arial" panose="020B0604020202020204" pitchFamily="34" charset="0"/>
              <a:cs typeface="Arial" panose="020B0604020202020204" pitchFamily="34" charset="0"/>
            </a:endParaRPr>
          </a:p>
        </p:txBody>
      </p:sp>
      <p:sp>
        <p:nvSpPr>
          <p:cNvPr id="8" name="TextBox 7"/>
          <p:cNvSpPr txBox="1"/>
          <p:nvPr/>
        </p:nvSpPr>
        <p:spPr>
          <a:xfrm>
            <a:off x="114300" y="343757"/>
            <a:ext cx="7543800" cy="70788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Seating &amp; Positioning – Qualifying Diagnosis (DX) Process Guide</a:t>
            </a:r>
          </a:p>
        </p:txBody>
      </p:sp>
      <p:sp>
        <p:nvSpPr>
          <p:cNvPr id="9" name="TextBox 8"/>
          <p:cNvSpPr txBox="1"/>
          <p:nvPr/>
        </p:nvSpPr>
        <p:spPr>
          <a:xfrm>
            <a:off x="235374" y="1923234"/>
            <a:ext cx="7301652" cy="8217634"/>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This job aid is intended for </a:t>
            </a:r>
            <a:r>
              <a:rPr lang="en-US" sz="1200" b="1" dirty="0">
                <a:latin typeface="Arial" panose="020B0604020202020204" pitchFamily="34" charset="0"/>
                <a:cs typeface="Arial" panose="020B0604020202020204" pitchFamily="34" charset="0"/>
              </a:rPr>
              <a:t>Funding Specialists </a:t>
            </a:r>
            <a:r>
              <a:rPr lang="en-US" sz="1200" dirty="0">
                <a:latin typeface="Arial" panose="020B0604020202020204" pitchFamily="34" charset="0"/>
                <a:cs typeface="Arial" panose="020B0604020202020204" pitchFamily="34" charset="0"/>
              </a:rPr>
              <a:t>to utilize when validating client demographic information against Medicare coverage criteria for coverage of seating and positioning cushions and accessories.</a:t>
            </a:r>
          </a:p>
          <a:p>
            <a:endParaRPr lang="en-US" sz="1200"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Overview:</a:t>
            </a:r>
          </a:p>
          <a:p>
            <a:r>
              <a:rPr lang="en-US" sz="1200" dirty="0">
                <a:latin typeface="Arial" panose="020B0604020202020204" pitchFamily="34" charset="0"/>
                <a:cs typeface="Arial" panose="020B0604020202020204" pitchFamily="34" charset="0"/>
              </a:rPr>
              <a:t>Seating and positioning cushions and accessories require specific covered  ICD-10 diagnoses (DX) as criterion to meet medical necessity for CMS Coverage. This job aid walks through the process of using our Coding &amp; Pricing Check tool to verify what requirements are met and steps to take if requirements are not met. </a:t>
            </a:r>
          </a:p>
          <a:p>
            <a:endParaRPr lang="en-US" sz="1200" dirty="0">
              <a:latin typeface="Arial" panose="020B0604020202020204" pitchFamily="34" charset="0"/>
              <a:cs typeface="Arial" panose="020B0604020202020204" pitchFamily="34" charset="0"/>
            </a:endParaRPr>
          </a:p>
          <a:p>
            <a:endParaRPr lang="en-US" sz="1200" b="1" u="sng" dirty="0">
              <a:latin typeface="Arial" panose="020B0604020202020204" pitchFamily="34" charset="0"/>
              <a:cs typeface="Arial" panose="020B0604020202020204" pitchFamily="34" charset="0"/>
            </a:endParaRPr>
          </a:p>
          <a:p>
            <a:endParaRPr lang="en-US" sz="1200" b="1" u="sng" dirty="0">
              <a:latin typeface="Arial" panose="020B0604020202020204" pitchFamily="34" charset="0"/>
              <a:cs typeface="Arial" panose="020B0604020202020204" pitchFamily="34" charset="0"/>
            </a:endParaRPr>
          </a:p>
          <a:p>
            <a:endParaRPr lang="en-US" sz="1200" b="1" u="sng"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Process:</a:t>
            </a:r>
          </a:p>
          <a:p>
            <a:pPr marL="228600" indent="-228600">
              <a:buAutoNum type="arabicPeriod"/>
            </a:pPr>
            <a:r>
              <a:rPr lang="en-US" sz="1200" dirty="0">
                <a:latin typeface="Arial" panose="020B0604020202020204" pitchFamily="34" charset="0"/>
                <a:cs typeface="Arial" panose="020B0604020202020204" pitchFamily="34" charset="0"/>
              </a:rPr>
              <a:t>Once coding has been completed in the Detail tab, from this tab, click the </a:t>
            </a:r>
            <a:r>
              <a:rPr lang="en-US" sz="1200" b="1" dirty="0">
                <a:latin typeface="Arial" panose="020B0604020202020204" pitchFamily="34" charset="0"/>
                <a:cs typeface="Arial" panose="020B0604020202020204" pitchFamily="34" charset="0"/>
              </a:rPr>
              <a:t>Coding &amp; Pricing Check </a:t>
            </a:r>
            <a:r>
              <a:rPr lang="en-US" sz="1200" dirty="0">
                <a:latin typeface="Arial" panose="020B0604020202020204" pitchFamily="34" charset="0"/>
                <a:cs typeface="Arial" panose="020B0604020202020204" pitchFamily="34" charset="0"/>
              </a:rPr>
              <a:t>button.</a:t>
            </a: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r>
              <a:rPr lang="en-US" sz="1200" b="1" dirty="0">
                <a:latin typeface="Arial" panose="020B0604020202020204" pitchFamily="34" charset="0"/>
                <a:cs typeface="Arial" panose="020B0604020202020204" pitchFamily="34" charset="0"/>
              </a:rPr>
              <a:t>DX Check: </a:t>
            </a:r>
            <a:r>
              <a:rPr lang="en-US" sz="1200" dirty="0">
                <a:latin typeface="Arial" panose="020B0604020202020204" pitchFamily="34" charset="0"/>
                <a:cs typeface="Arial" panose="020B0604020202020204" pitchFamily="34" charset="0"/>
              </a:rPr>
              <a:t>The tool displays when there is a component (positioning/skin protection cushion or accessory) in which a required DX is missing from the client’s record in order to meet coverage criteria. If a HCPCs is found missing a required ICD10, additional steps are required per our Credit Policy to determine coverage and/or payment for the component(s). </a:t>
            </a: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r>
              <a:rPr lang="en-US" sz="1200" b="1" dirty="0">
                <a:latin typeface="Arial" panose="020B0604020202020204" pitchFamily="34" charset="0"/>
                <a:cs typeface="Arial" panose="020B0604020202020204" pitchFamily="34" charset="0"/>
              </a:rPr>
              <a:t>Review all documentation </a:t>
            </a:r>
            <a:r>
              <a:rPr lang="en-US" sz="1200" dirty="0">
                <a:latin typeface="Arial" panose="020B0604020202020204" pitchFamily="34" charset="0"/>
                <a:cs typeface="Arial" panose="020B0604020202020204" pitchFamily="34" charset="0"/>
              </a:rPr>
              <a:t>such as the referral, Face to Face, Progress notes and/or the LMN to verify if the client has a required diagnosis for the requested seating and positioning items. </a:t>
            </a:r>
          </a:p>
          <a:p>
            <a:pPr marL="443470" lvl="1" indent="-228600">
              <a:buFont typeface="+mj-lt"/>
              <a:buAutoNum type="alphaLcParenR"/>
            </a:pPr>
            <a:r>
              <a:rPr lang="en-US" sz="1200" dirty="0">
                <a:latin typeface="Arial" panose="020B0604020202020204" pitchFamily="34" charset="0"/>
                <a:cs typeface="Arial" panose="020B0604020202020204" pitchFamily="34" charset="0"/>
              </a:rPr>
              <a:t>If the required diagnosis is found, add the DX to the client demographics in Mobility Advisor. </a:t>
            </a:r>
          </a:p>
          <a:p>
            <a:pPr marL="443470" lvl="1" indent="-228600">
              <a:buFont typeface="+mj-lt"/>
              <a:buAutoNum type="alphaLcParenR"/>
            </a:pPr>
            <a:r>
              <a:rPr lang="en-US" sz="1200" dirty="0">
                <a:latin typeface="Arial" panose="020B0604020202020204" pitchFamily="34" charset="0"/>
                <a:cs typeface="Arial" panose="020B0604020202020204" pitchFamily="34" charset="0"/>
              </a:rPr>
              <a:t>If the work order is missing clinical documentation or if the documentation on file does not list the client’s active diagnosis code, then proceed with requesting an active diagnosis list from the physician. </a:t>
            </a: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F788F885-05DD-D1A2-CAC2-2AA18A1D0125}"/>
              </a:ext>
            </a:extLst>
          </p:cNvPr>
          <p:cNvGraphicFramePr>
            <a:graphicFrameLocks noGrp="1"/>
          </p:cNvGraphicFramePr>
          <p:nvPr>
            <p:extLst>
              <p:ext uri="{D42A27DB-BD31-4B8C-83A1-F6EECF244321}">
                <p14:modId xmlns:p14="http://schemas.microsoft.com/office/powerpoint/2010/main" val="392675790"/>
              </p:ext>
            </p:extLst>
          </p:nvPr>
        </p:nvGraphicFramePr>
        <p:xfrm>
          <a:off x="235374" y="1041450"/>
          <a:ext cx="7203393" cy="741680"/>
        </p:xfrm>
        <a:graphic>
          <a:graphicData uri="http://schemas.openxmlformats.org/drawingml/2006/table">
            <a:tbl>
              <a:tblPr firstRow="1" bandRow="1">
                <a:tableStyleId>{7DF18680-E054-41AD-8BC1-D1AEF772440D}</a:tableStyleId>
              </a:tblPr>
              <a:tblGrid>
                <a:gridCol w="2401131">
                  <a:extLst>
                    <a:ext uri="{9D8B030D-6E8A-4147-A177-3AD203B41FA5}">
                      <a16:colId xmlns:a16="http://schemas.microsoft.com/office/drawing/2014/main" val="1912765987"/>
                    </a:ext>
                  </a:extLst>
                </a:gridCol>
                <a:gridCol w="2401131">
                  <a:extLst>
                    <a:ext uri="{9D8B030D-6E8A-4147-A177-3AD203B41FA5}">
                      <a16:colId xmlns:a16="http://schemas.microsoft.com/office/drawing/2014/main" val="3652400739"/>
                    </a:ext>
                  </a:extLst>
                </a:gridCol>
                <a:gridCol w="2401131">
                  <a:extLst>
                    <a:ext uri="{9D8B030D-6E8A-4147-A177-3AD203B41FA5}">
                      <a16:colId xmlns:a16="http://schemas.microsoft.com/office/drawing/2014/main" val="1191613636"/>
                    </a:ext>
                  </a:extLst>
                </a:gridCol>
              </a:tblGrid>
              <a:tr h="370840">
                <a:tc>
                  <a:txBody>
                    <a:bodyPr/>
                    <a:lstStyle/>
                    <a:p>
                      <a:r>
                        <a:rPr lang="en-US" dirty="0">
                          <a:latin typeface="Arial" panose="020B0604020202020204" pitchFamily="34" charset="0"/>
                          <a:cs typeface="Arial" panose="020B0604020202020204" pitchFamily="34" charset="0"/>
                        </a:rPr>
                        <a:t>Document Version</a:t>
                      </a:r>
                    </a:p>
                  </a:txBody>
                  <a:tcPr>
                    <a:solidFill>
                      <a:srgbClr val="194F90"/>
                    </a:solidFill>
                  </a:tcPr>
                </a:tc>
                <a:tc>
                  <a:txBody>
                    <a:bodyPr/>
                    <a:lstStyle/>
                    <a:p>
                      <a:r>
                        <a:rPr lang="en-US" dirty="0">
                          <a:latin typeface="Arial" panose="020B0604020202020204" pitchFamily="34" charset="0"/>
                          <a:cs typeface="Arial" panose="020B0604020202020204" pitchFamily="34" charset="0"/>
                        </a:rPr>
                        <a:t>Date of Last Update</a:t>
                      </a:r>
                    </a:p>
                  </a:txBody>
                  <a:tcPr>
                    <a:solidFill>
                      <a:srgbClr val="194F90"/>
                    </a:solidFill>
                  </a:tcPr>
                </a:tc>
                <a:tc>
                  <a:txBody>
                    <a:bodyPr/>
                    <a:lstStyle/>
                    <a:p>
                      <a:r>
                        <a:rPr lang="en-US" dirty="0">
                          <a:latin typeface="Arial" panose="020B0604020202020204" pitchFamily="34" charset="0"/>
                          <a:cs typeface="Arial" panose="020B0604020202020204" pitchFamily="34" charset="0"/>
                        </a:rPr>
                        <a:t>Change to Document</a:t>
                      </a:r>
                    </a:p>
                  </a:txBody>
                  <a:tcPr>
                    <a:solidFill>
                      <a:srgbClr val="194F90"/>
                    </a:solidFill>
                  </a:tcPr>
                </a:tc>
                <a:extLst>
                  <a:ext uri="{0D108BD9-81ED-4DB2-BD59-A6C34878D82A}">
                    <a16:rowId xmlns:a16="http://schemas.microsoft.com/office/drawing/2014/main" val="3309649970"/>
                  </a:ext>
                </a:extLst>
              </a:tr>
              <a:tr h="370840">
                <a:tc>
                  <a:txBody>
                    <a:bodyPr/>
                    <a:lstStyle/>
                    <a:p>
                      <a:r>
                        <a:rPr lang="en-US" dirty="0">
                          <a:latin typeface="Arial" panose="020B0604020202020204" pitchFamily="34" charset="0"/>
                          <a:cs typeface="Arial" panose="020B0604020202020204" pitchFamily="34" charset="0"/>
                        </a:rPr>
                        <a:t>V1</a:t>
                      </a:r>
                    </a:p>
                  </a:txBody>
                  <a:tcPr>
                    <a:solidFill>
                      <a:schemeClr val="bg2">
                        <a:lumMod val="90000"/>
                      </a:schemeClr>
                    </a:solidFill>
                  </a:tcPr>
                </a:tc>
                <a:tc>
                  <a:txBody>
                    <a:bodyPr/>
                    <a:lstStyle/>
                    <a:p>
                      <a:r>
                        <a:rPr lang="en-US" dirty="0">
                          <a:latin typeface="Arial" panose="020B0604020202020204" pitchFamily="34" charset="0"/>
                          <a:cs typeface="Arial" panose="020B0604020202020204" pitchFamily="34" charset="0"/>
                        </a:rPr>
                        <a:t>04/28/2025</a:t>
                      </a:r>
                    </a:p>
                  </a:txBody>
                  <a:tcPr>
                    <a:solidFill>
                      <a:schemeClr val="bg2">
                        <a:lumMod val="90000"/>
                      </a:schemeClr>
                    </a:solidFill>
                  </a:tcPr>
                </a:tc>
                <a:tc>
                  <a:txBody>
                    <a:bodyPr/>
                    <a:lstStyle/>
                    <a:p>
                      <a:r>
                        <a:rPr lang="en-US" dirty="0">
                          <a:latin typeface="Arial" panose="020B0604020202020204" pitchFamily="34" charset="0"/>
                          <a:cs typeface="Arial" panose="020B0604020202020204" pitchFamily="34" charset="0"/>
                        </a:rPr>
                        <a:t>N/A – Initial Publication</a:t>
                      </a:r>
                    </a:p>
                  </a:txBody>
                  <a:tcPr>
                    <a:solidFill>
                      <a:schemeClr val="bg2">
                        <a:lumMod val="90000"/>
                      </a:schemeClr>
                    </a:solidFill>
                  </a:tcPr>
                </a:tc>
                <a:extLst>
                  <a:ext uri="{0D108BD9-81ED-4DB2-BD59-A6C34878D82A}">
                    <a16:rowId xmlns:a16="http://schemas.microsoft.com/office/drawing/2014/main" val="2050064050"/>
                  </a:ext>
                </a:extLst>
              </a:tr>
            </a:tbl>
          </a:graphicData>
        </a:graphic>
      </p:graphicFrame>
      <p:pic>
        <p:nvPicPr>
          <p:cNvPr id="3" name="Picture 2">
            <a:extLst>
              <a:ext uri="{FF2B5EF4-FFF2-40B4-BE49-F238E27FC236}">
                <a16:creationId xmlns:a16="http://schemas.microsoft.com/office/drawing/2014/main" id="{9987D767-5611-1D97-74D5-D67E2FE68132}"/>
              </a:ext>
            </a:extLst>
          </p:cNvPr>
          <p:cNvPicPr>
            <a:picLocks noChangeAspect="1"/>
          </p:cNvPicPr>
          <p:nvPr/>
        </p:nvPicPr>
        <p:blipFill>
          <a:blip r:embed="rId3"/>
          <a:stretch>
            <a:fillRect/>
          </a:stretch>
        </p:blipFill>
        <p:spPr>
          <a:xfrm>
            <a:off x="884955" y="3541097"/>
            <a:ext cx="5904230" cy="313690"/>
          </a:xfrm>
          <a:prstGeom prst="rect">
            <a:avLst/>
          </a:prstGeom>
        </p:spPr>
      </p:pic>
      <p:pic>
        <p:nvPicPr>
          <p:cNvPr id="4" name="Picture 3">
            <a:extLst>
              <a:ext uri="{FF2B5EF4-FFF2-40B4-BE49-F238E27FC236}">
                <a16:creationId xmlns:a16="http://schemas.microsoft.com/office/drawing/2014/main" id="{C9912DD1-DE68-CDA8-3BDD-51DD29163B5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71762" y="4695190"/>
            <a:ext cx="2428875" cy="6680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a:extLst>
              <a:ext uri="{FF2B5EF4-FFF2-40B4-BE49-F238E27FC236}">
                <a16:creationId xmlns:a16="http://schemas.microsoft.com/office/drawing/2014/main" id="{E13BD5FB-7041-5418-3348-EDE97CED533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14399" y="6506515"/>
            <a:ext cx="5943600" cy="14611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extLst>
      <p:ext uri="{BB962C8B-B14F-4D97-AF65-F5344CB8AC3E}">
        <p14:creationId xmlns:p14="http://schemas.microsoft.com/office/powerpoint/2010/main" val="3030122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75FCAB-A62C-EAF9-5EB6-4FFB0863FA95}"/>
            </a:ext>
          </a:extLst>
        </p:cNvPr>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995BDE0-EC7F-797A-C862-4941995D6DC9}"/>
              </a:ext>
            </a:extLst>
          </p:cNvPr>
          <p:cNvSpPr>
            <a:spLocks noGrp="1"/>
          </p:cNvSpPr>
          <p:nvPr>
            <p:ph type="sldNum" sz="quarter" idx="4"/>
          </p:nvPr>
        </p:nvSpPr>
        <p:spPr/>
        <p:txBody>
          <a:bodyPr/>
          <a:lstStyle/>
          <a:p>
            <a:fld id="{3196A1A0-506A-45BD-A04E-D1C5B9DA64F0}" type="slidenum">
              <a:rPr lang="en-US" smtClean="0">
                <a:latin typeface="Arial" panose="020B0604020202020204" pitchFamily="34" charset="0"/>
                <a:cs typeface="Arial" panose="020B0604020202020204" pitchFamily="34" charset="0"/>
              </a:rPr>
              <a:pPr/>
              <a:t>2</a:t>
            </a:fld>
            <a:endParaRPr lang="en-US"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82F6E7B-76DD-C159-DDA7-1C41DF85AD43}"/>
              </a:ext>
            </a:extLst>
          </p:cNvPr>
          <p:cNvSpPr txBox="1"/>
          <p:nvPr/>
        </p:nvSpPr>
        <p:spPr>
          <a:xfrm>
            <a:off x="114300" y="343757"/>
            <a:ext cx="7543800" cy="70788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Seating &amp; Positioning – Qualifying Diagnosis (DX) Process Guide</a:t>
            </a:r>
          </a:p>
        </p:txBody>
      </p:sp>
      <p:sp>
        <p:nvSpPr>
          <p:cNvPr id="9" name="TextBox 8">
            <a:extLst>
              <a:ext uri="{FF2B5EF4-FFF2-40B4-BE49-F238E27FC236}">
                <a16:creationId xmlns:a16="http://schemas.microsoft.com/office/drawing/2014/main" id="{3F535D5E-1B7D-A587-E411-B75B5D5C5339}"/>
              </a:ext>
            </a:extLst>
          </p:cNvPr>
          <p:cNvSpPr txBox="1"/>
          <p:nvPr/>
        </p:nvSpPr>
        <p:spPr>
          <a:xfrm>
            <a:off x="235374" y="1062626"/>
            <a:ext cx="7301652" cy="6740307"/>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Remember, the physician’s F2F face is going to carry the most weight, the face to face and LMN should agree on the diagnosis, and the most relevant Diagnoses must be loaded into the primary locations in Mobility Advisor. For example, if the client has two diagnoses Diabetes and Quadriplegia. Enter Quadriplegia as the primary ICD10 code in MA followed by Diabetes. </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4. </a:t>
            </a:r>
            <a:r>
              <a:rPr lang="en-US" sz="1200" b="1" dirty="0">
                <a:latin typeface="Arial" panose="020B0604020202020204" pitchFamily="34" charset="0"/>
                <a:cs typeface="Arial" panose="020B0604020202020204" pitchFamily="34" charset="0"/>
              </a:rPr>
              <a:t>Once the new ICD10 codes in MA have been confirmed and updated </a:t>
            </a:r>
            <a:r>
              <a:rPr lang="en-US" sz="1200" dirty="0">
                <a:latin typeface="Arial" panose="020B0604020202020204" pitchFamily="34" charset="0"/>
                <a:cs typeface="Arial" panose="020B0604020202020204" pitchFamily="34" charset="0"/>
              </a:rPr>
              <a:t>(if appliable), complete another DX check through the </a:t>
            </a:r>
            <a:r>
              <a:rPr lang="en-US" sz="1200" b="1" dirty="0">
                <a:latin typeface="Arial" panose="020B0604020202020204" pitchFamily="34" charset="0"/>
                <a:cs typeface="Arial" panose="020B0604020202020204" pitchFamily="34" charset="0"/>
              </a:rPr>
              <a:t>Coding &amp; Pricing Check </a:t>
            </a:r>
            <a:r>
              <a:rPr lang="en-US" sz="1200" dirty="0">
                <a:latin typeface="Arial" panose="020B0604020202020204" pitchFamily="34" charset="0"/>
                <a:cs typeface="Arial" panose="020B0604020202020204" pitchFamily="34" charset="0"/>
              </a:rPr>
              <a:t>tool or use the Medicare Resource Workbook navigate to the “ICD-10 Cushion &amp; GRP3" tab to re-verify coverage. </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The </a:t>
            </a:r>
            <a:r>
              <a:rPr lang="en-US" sz="1200" b="1" dirty="0">
                <a:latin typeface="Arial" panose="020B0604020202020204" pitchFamily="34" charset="0"/>
                <a:cs typeface="Arial" panose="020B0604020202020204" pitchFamily="34" charset="0"/>
              </a:rPr>
              <a:t>Medicare Resource Workbook </a:t>
            </a:r>
            <a:r>
              <a:rPr lang="en-US" sz="1200" dirty="0">
                <a:latin typeface="Arial" panose="020B0604020202020204" pitchFamily="34" charset="0"/>
                <a:cs typeface="Arial" panose="020B0604020202020204" pitchFamily="34" charset="0"/>
              </a:rPr>
              <a:t>will help determine what must be documented within medical records and what the qualifying diagnosis are. To use the workbook, identify the cushion type on the top row, then the beneficiary's diagnosis in the far-left column. The junction in which they meet will inform you if the cushion is covered with that Diagnosis as indicated by a checkmark and blue highlight. </a:t>
            </a: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If there is a “&amp;” symbol present for that Diagnosis and cushion combination, this Diagnosis alone will not meet the needs unless accompanied by a second diagnosis as shown below.</a:t>
            </a: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pPr marL="228600" indent="-228600">
              <a:buAutoNum type="arabicPeriod"/>
            </a:pP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pic>
        <p:nvPicPr>
          <p:cNvPr id="6" name="Picture 5" descr="A screenshot of a computer&#10;&#10;AI-generated content may be incorrect.">
            <a:extLst>
              <a:ext uri="{FF2B5EF4-FFF2-40B4-BE49-F238E27FC236}">
                <a16:creationId xmlns:a16="http://schemas.microsoft.com/office/drawing/2014/main" id="{AB181F13-187C-BA58-7B2F-FA7486F53AFE}"/>
              </a:ext>
            </a:extLst>
          </p:cNvPr>
          <p:cNvPicPr>
            <a:picLocks noChangeAspect="1"/>
          </p:cNvPicPr>
          <p:nvPr/>
        </p:nvPicPr>
        <p:blipFill>
          <a:blip r:embed="rId3"/>
          <a:stretch>
            <a:fillRect/>
          </a:stretch>
        </p:blipFill>
        <p:spPr>
          <a:xfrm>
            <a:off x="914400" y="3686773"/>
            <a:ext cx="5943600" cy="20662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9" descr="A table with text on it&#10;&#10;AI-generated content may be incorrect.">
            <a:extLst>
              <a:ext uri="{FF2B5EF4-FFF2-40B4-BE49-F238E27FC236}">
                <a16:creationId xmlns:a16="http://schemas.microsoft.com/office/drawing/2014/main" id="{F8F16446-B378-952E-C184-C931B2E1075C}"/>
              </a:ext>
            </a:extLst>
          </p:cNvPr>
          <p:cNvPicPr>
            <a:picLocks noChangeAspect="1"/>
          </p:cNvPicPr>
          <p:nvPr/>
        </p:nvPicPr>
        <p:blipFill>
          <a:blip r:embed="rId4"/>
          <a:stretch>
            <a:fillRect/>
          </a:stretch>
        </p:blipFill>
        <p:spPr>
          <a:xfrm>
            <a:off x="1947862" y="6552509"/>
            <a:ext cx="3876675" cy="21704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ustDataLst>
      <p:tags r:id="rId1"/>
    </p:custDataLst>
    <p:extLst>
      <p:ext uri="{BB962C8B-B14F-4D97-AF65-F5344CB8AC3E}">
        <p14:creationId xmlns:p14="http://schemas.microsoft.com/office/powerpoint/2010/main" val="1997489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99827-7385-2025-CBDF-DC15141B8A7D}"/>
            </a:ext>
          </a:extLst>
        </p:cNvPr>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0771CD7-F381-E39E-C9C2-AED102745CC5}"/>
              </a:ext>
            </a:extLst>
          </p:cNvPr>
          <p:cNvSpPr>
            <a:spLocks noGrp="1"/>
          </p:cNvSpPr>
          <p:nvPr>
            <p:ph type="sldNum" sz="quarter" idx="4"/>
          </p:nvPr>
        </p:nvSpPr>
        <p:spPr/>
        <p:txBody>
          <a:bodyPr/>
          <a:lstStyle/>
          <a:p>
            <a:fld id="{3196A1A0-506A-45BD-A04E-D1C5B9DA64F0}" type="slidenum">
              <a:rPr lang="en-US" smtClean="0">
                <a:latin typeface="Arial" panose="020B0604020202020204" pitchFamily="34" charset="0"/>
                <a:cs typeface="Arial" panose="020B0604020202020204" pitchFamily="34" charset="0"/>
              </a:rPr>
              <a:pPr/>
              <a:t>3</a:t>
            </a:fld>
            <a:endParaRPr lang="en-US"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F111C99-8DA3-746C-A056-C49ED94AC510}"/>
              </a:ext>
            </a:extLst>
          </p:cNvPr>
          <p:cNvSpPr txBox="1"/>
          <p:nvPr/>
        </p:nvSpPr>
        <p:spPr>
          <a:xfrm>
            <a:off x="114300" y="343757"/>
            <a:ext cx="7543800" cy="70788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Seating &amp; Positioning – Qualifying Diagnosis (DX) Process Guide</a:t>
            </a:r>
          </a:p>
        </p:txBody>
      </p:sp>
      <p:sp>
        <p:nvSpPr>
          <p:cNvPr id="9" name="TextBox 8">
            <a:extLst>
              <a:ext uri="{FF2B5EF4-FFF2-40B4-BE49-F238E27FC236}">
                <a16:creationId xmlns:a16="http://schemas.microsoft.com/office/drawing/2014/main" id="{14532425-4091-8712-EE54-690ABE5724CC}"/>
              </a:ext>
            </a:extLst>
          </p:cNvPr>
          <p:cNvSpPr txBox="1"/>
          <p:nvPr/>
        </p:nvSpPr>
        <p:spPr>
          <a:xfrm>
            <a:off x="235374" y="1062626"/>
            <a:ext cx="7301652" cy="5324535"/>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5. </a:t>
            </a:r>
            <a:r>
              <a:rPr lang="en-US" sz="1200" b="1" dirty="0">
                <a:latin typeface="Arial" panose="020B0604020202020204" pitchFamily="34" charset="0"/>
                <a:cs typeface="Arial" panose="020B0604020202020204" pitchFamily="34" charset="0"/>
              </a:rPr>
              <a:t>Determine final coverage once all diagnoses have been secured:</a:t>
            </a:r>
          </a:p>
          <a:p>
            <a:pPr marL="443470" lvl="1" indent="-228600">
              <a:buFont typeface="+mj-lt"/>
              <a:buAutoNum type="alphaLcParenR"/>
            </a:pPr>
            <a:r>
              <a:rPr lang="en-US" sz="1200" dirty="0">
                <a:latin typeface="Arial" panose="020B0604020202020204" pitchFamily="34" charset="0"/>
                <a:cs typeface="Arial" panose="020B0604020202020204" pitchFamily="34" charset="0"/>
              </a:rPr>
              <a:t>If the ICD10 code(s) </a:t>
            </a:r>
            <a:r>
              <a:rPr lang="en-US" sz="1200" b="1" u="sng" dirty="0">
                <a:latin typeface="Arial" panose="020B0604020202020204" pitchFamily="34" charset="0"/>
                <a:cs typeface="Arial" panose="020B0604020202020204" pitchFamily="34" charset="0"/>
              </a:rPr>
              <a:t>does</a:t>
            </a:r>
            <a:r>
              <a:rPr lang="en-US" sz="1200" dirty="0">
                <a:latin typeface="Arial" panose="020B0604020202020204" pitchFamily="34" charset="0"/>
                <a:cs typeface="Arial" panose="020B0604020202020204" pitchFamily="34" charset="0"/>
              </a:rPr>
              <a:t> support the seating and positioning items: </a:t>
            </a:r>
          </a:p>
          <a:p>
            <a:pPr marL="658340" lvl="2" indent="-228600">
              <a:buFont typeface="Arial" panose="020B0604020202020204" pitchFamily="34" charset="0"/>
              <a:buChar char="•"/>
            </a:pPr>
            <a:r>
              <a:rPr lang="en-US" sz="1200" dirty="0">
                <a:latin typeface="Arial" panose="020B0604020202020204" pitchFamily="34" charset="0"/>
                <a:cs typeface="Arial" panose="020B0604020202020204" pitchFamily="34" charset="0"/>
              </a:rPr>
              <a:t>Funding Specialist to process work order through normal funding process ensuring medical need is met. </a:t>
            </a:r>
          </a:p>
          <a:p>
            <a:pPr marL="658340" lvl="2" indent="-22860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443470" lvl="1" indent="-228600">
              <a:buFont typeface="+mj-lt"/>
              <a:buAutoNum type="alphaLcParenR"/>
            </a:pPr>
            <a:r>
              <a:rPr lang="en-US" sz="1200" dirty="0">
                <a:latin typeface="Arial" panose="020B0604020202020204" pitchFamily="34" charset="0"/>
                <a:cs typeface="Arial" panose="020B0604020202020204" pitchFamily="34" charset="0"/>
              </a:rPr>
              <a:t>If the ICD10 code(s) </a:t>
            </a:r>
            <a:r>
              <a:rPr lang="en-US" sz="1200" b="1" u="sng" dirty="0">
                <a:latin typeface="Arial" panose="020B0604020202020204" pitchFamily="34" charset="0"/>
                <a:cs typeface="Arial" panose="020B0604020202020204" pitchFamily="34" charset="0"/>
              </a:rPr>
              <a:t>does not </a:t>
            </a:r>
            <a:r>
              <a:rPr lang="en-US" sz="1200" dirty="0">
                <a:latin typeface="Arial" panose="020B0604020202020204" pitchFamily="34" charset="0"/>
                <a:cs typeface="Arial" panose="020B0604020202020204" pitchFamily="34" charset="0"/>
              </a:rPr>
              <a:t>support the seating and positioning items: </a:t>
            </a:r>
          </a:p>
          <a:p>
            <a:pPr marL="658340" lvl="2" indent="-228600">
              <a:buFont typeface="Arial" panose="020B0604020202020204" pitchFamily="34" charset="0"/>
              <a:buChar char="•"/>
            </a:pPr>
            <a:r>
              <a:rPr lang="en-US" sz="1200">
                <a:latin typeface="Arial" panose="020B0604020202020204" pitchFamily="34" charset="0"/>
                <a:cs typeface="Arial" panose="020B0604020202020204" pitchFamily="34" charset="0"/>
              </a:rPr>
              <a:t>Funding </a:t>
            </a:r>
            <a:r>
              <a:rPr lang="en-US" sz="1200" dirty="0">
                <a:latin typeface="Arial" panose="020B0604020202020204" pitchFamily="34" charset="0"/>
                <a:cs typeface="Arial" panose="020B0604020202020204" pitchFamily="34" charset="0"/>
              </a:rPr>
              <a:t>Specialist to contact the client/caregiver via phone or email &amp; discuss the payer diagnosis requirements that have not been met for coverage.</a:t>
            </a:r>
          </a:p>
          <a:p>
            <a:pPr marL="658340" lvl="2" indent="-228600">
              <a:buFont typeface="Arial" panose="020B0604020202020204" pitchFamily="34" charset="0"/>
              <a:buChar char="•"/>
            </a:pPr>
            <a:r>
              <a:rPr lang="en-US" sz="1200" dirty="0">
                <a:latin typeface="Arial" panose="020B0604020202020204" pitchFamily="34" charset="0"/>
                <a:cs typeface="Arial" panose="020B0604020202020204" pitchFamily="34" charset="0"/>
              </a:rPr>
              <a:t>Confirm with the client that the ICD10 codes in MA are accurate. If the client mentions a DX that is not listed in the clinical documentation that would meet criteria, then request that the client contacts their physician to have their records updated.</a:t>
            </a:r>
          </a:p>
          <a:p>
            <a:pPr marL="658340" lvl="2" indent="-228600">
              <a:buFont typeface="Arial" panose="020B0604020202020204" pitchFamily="34" charset="0"/>
              <a:buChar char="•"/>
            </a:pPr>
            <a:r>
              <a:rPr lang="en-US" sz="1200" dirty="0">
                <a:latin typeface="Arial" panose="020B0604020202020204" pitchFamily="34" charset="0"/>
                <a:cs typeface="Arial" panose="020B0604020202020204" pitchFamily="34" charset="0"/>
              </a:rPr>
              <a:t>Provide client with the following options:</a:t>
            </a:r>
          </a:p>
          <a:p>
            <a:pPr marL="873210" lvl="3" indent="-228600">
              <a:buFont typeface="Courier New" panose="02070309020205020404" pitchFamily="49" charset="0"/>
              <a:buChar char="o"/>
            </a:pPr>
            <a:r>
              <a:rPr lang="en-US" sz="1200" b="1" u="sng" dirty="0">
                <a:latin typeface="Arial" panose="020B0604020202020204" pitchFamily="34" charset="0"/>
                <a:cs typeface="Arial" panose="020B0604020202020204" pitchFamily="34" charset="0"/>
              </a:rPr>
              <a:t>Change in Product</a:t>
            </a:r>
            <a:r>
              <a:rPr lang="en-US" sz="1200" dirty="0">
                <a:latin typeface="Arial" panose="020B0604020202020204" pitchFamily="34" charset="0"/>
                <a:cs typeface="Arial" panose="020B0604020202020204" pitchFamily="34" charset="0"/>
              </a:rPr>
              <a:t>: Involve the ATP and possibly PT to provide different recommendations based on the client’s specific medical need and plan coverage.</a:t>
            </a:r>
          </a:p>
          <a:p>
            <a:pPr marL="1088081" lvl="4" indent="-228600">
              <a:buFont typeface="Wingdings" panose="05000000000000000000" pitchFamily="2" charset="2"/>
              <a:buChar char="v"/>
            </a:pPr>
            <a:r>
              <a:rPr lang="en-US" sz="1200" dirty="0">
                <a:latin typeface="Arial" panose="020B0604020202020204" pitchFamily="34" charset="0"/>
                <a:cs typeface="Arial" panose="020B0604020202020204" pitchFamily="34" charset="0"/>
              </a:rPr>
              <a:t>If a product change is determined, identify if an updated LMN, LMN Addendum and/or a revised RX/DWO will be required and rename documentation in the order accordingly. </a:t>
            </a:r>
          </a:p>
          <a:p>
            <a:pPr marL="1088081" lvl="4" indent="-228600">
              <a:buFont typeface="Wingdings" panose="05000000000000000000" pitchFamily="2" charset="2"/>
              <a:buChar char="v"/>
            </a:pPr>
            <a:r>
              <a:rPr lang="en-US" sz="1200" dirty="0">
                <a:latin typeface="Arial" panose="020B0604020202020204" pitchFamily="34" charset="0"/>
                <a:cs typeface="Arial" panose="020B0604020202020204" pitchFamily="34" charset="0"/>
              </a:rPr>
              <a:t>If a client requires re-evaluation by ATP and/or Therapist, notify the ATP, client, and/or therapist.  Then, using the Request Help feature on the Main Page of the order, request to “Evaluation Reset”, to return the order to the proper evaluation scheduling work queue.</a:t>
            </a:r>
          </a:p>
          <a:p>
            <a:r>
              <a:rPr lang="en-US" sz="1600" b="1" dirty="0">
                <a:latin typeface="Arial" panose="020B0604020202020204" pitchFamily="34" charset="0"/>
                <a:cs typeface="Arial" panose="020B0604020202020204" pitchFamily="34" charset="0"/>
              </a:rPr>
              <a:t>               or</a:t>
            </a:r>
          </a:p>
          <a:p>
            <a:pPr marL="816060" lvl="3" indent="-171450">
              <a:buFont typeface="Courier New" panose="02070309020205020404" pitchFamily="49" charset="0"/>
              <a:buChar char="o"/>
            </a:pPr>
            <a:r>
              <a:rPr lang="en-US" sz="1200" b="1" u="sng" dirty="0">
                <a:latin typeface="Arial" panose="020B0604020202020204" pitchFamily="34" charset="0"/>
                <a:cs typeface="Arial" panose="020B0604020202020204" pitchFamily="34" charset="0"/>
              </a:rPr>
              <a:t>Client-Paid Upgrade</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If a client does not meet the Medicare medical coverage criteria for an item, and requests an upgraded item, NSM will charge the client for the upgraded item provided or seek alternate funding. A properly completed ABN must be obtained, the GA modifier is used to indicate a noncovered upgrade, and NSM Pricing Policy is utilized to determine the client responsibility amount of the upgrade. </a:t>
            </a:r>
          </a:p>
          <a:p>
            <a:pPr marL="1030288" lvl="4" indent="-171450">
              <a:buFont typeface="Wingdings" panose="05000000000000000000" pitchFamily="2" charset="2"/>
              <a:buChar char="v"/>
            </a:pPr>
            <a:r>
              <a:rPr lang="en-US" sz="1200" dirty="0">
                <a:latin typeface="Arial" panose="020B0604020202020204" pitchFamily="34" charset="0"/>
                <a:cs typeface="Arial" panose="020B0604020202020204" pitchFamily="34" charset="0"/>
              </a:rPr>
              <a:t>Refer to </a:t>
            </a:r>
            <a:r>
              <a:rPr lang="en-US" sz="1200" b="1" dirty="0">
                <a:latin typeface="Arial" panose="020B0604020202020204" pitchFamily="34" charset="0"/>
                <a:cs typeface="Arial" panose="020B0604020202020204" pitchFamily="34" charset="0"/>
              </a:rPr>
              <a:t>Policy F-300 Medicare Upgrade Guidelines </a:t>
            </a:r>
            <a:r>
              <a:rPr lang="en-US" sz="1200" dirty="0">
                <a:latin typeface="Arial" panose="020B0604020202020204" pitchFamily="34" charset="0"/>
                <a:cs typeface="Arial" panose="020B0604020202020204" pitchFamily="34" charset="0"/>
              </a:rPr>
              <a:t>and the </a:t>
            </a:r>
            <a:r>
              <a:rPr lang="en-US" sz="1200" b="1" dirty="0">
                <a:latin typeface="Arial" panose="020B0604020202020204" pitchFamily="34" charset="0"/>
                <a:cs typeface="Arial" panose="020B0604020202020204" pitchFamily="34" charset="0"/>
              </a:rPr>
              <a:t>How to Book an Upgrade </a:t>
            </a:r>
            <a:r>
              <a:rPr lang="en-US" sz="1200" dirty="0">
                <a:latin typeface="Arial" panose="020B0604020202020204" pitchFamily="34" charset="0"/>
                <a:cs typeface="Arial" panose="020B0604020202020204" pitchFamily="34" charset="0"/>
              </a:rPr>
              <a:t>job aid on WNSM for further instructions on what steps to complete in Mobility Advisor.</a:t>
            </a:r>
          </a:p>
          <a:p>
            <a:endParaRPr lang="en-US" sz="12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6554944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3"/>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18644</TotalTime>
  <Words>899</Words>
  <Application>Microsoft Office PowerPoint</Application>
  <PresentationFormat>Custom</PresentationFormat>
  <Paragraphs>82</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Courier New</vt:lpstr>
      <vt:lpstr>Wingdings</vt:lpstr>
      <vt:lpstr>Office Theme</vt:lpstr>
      <vt:lpstr>PowerPoint Presentation</vt:lpstr>
      <vt:lpstr>PowerPoint Presentation</vt:lpstr>
      <vt:lpstr>PowerPoint Presentation</vt:lpstr>
    </vt:vector>
  </TitlesOfParts>
  <Company>National Seating &amp; Mobility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Owen, Jennifer</dc:creator>
  <cp:lastModifiedBy>Donna Eoriatti</cp:lastModifiedBy>
  <cp:revision>90</cp:revision>
  <cp:lastPrinted>2018-08-20T15:53:10Z</cp:lastPrinted>
  <dcterms:created xsi:type="dcterms:W3CDTF">2017-10-20T20:57:42Z</dcterms:created>
  <dcterms:modified xsi:type="dcterms:W3CDTF">2025-04-28T14:05:00Z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9F624BFC-A070-406C-9E14-1C207FE4802B</vt:lpwstr>
  </property>
  <property fmtid="{D5CDD505-2E9C-101B-9397-08002B2CF9AE}" pid="3" name="ArticulatePath">
    <vt:lpwstr>CSR Queue – Client Demographics Report</vt:lpwstr>
  </property>
</Properties>
</file>