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51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5" r:id="rId6"/>
    <p:sldId id="285" r:id="rId7"/>
    <p:sldId id="270" r:id="rId8"/>
    <p:sldId id="286" r:id="rId9"/>
    <p:sldId id="272" r:id="rId10"/>
    <p:sldId id="266" r:id="rId11"/>
    <p:sldId id="278" r:id="rId12"/>
    <p:sldId id="275" r:id="rId13"/>
    <p:sldId id="274" r:id="rId14"/>
    <p:sldId id="280" r:id="rId15"/>
    <p:sldId id="283" r:id="rId16"/>
    <p:sldId id="282" r:id="rId17"/>
    <p:sldId id="281" r:id="rId18"/>
    <p:sldId id="288" r:id="rId19"/>
    <p:sldId id="257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4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E5"/>
    <a:srgbClr val="40B6F6"/>
    <a:srgbClr val="3CA7DF"/>
    <a:srgbClr val="3EB7F7"/>
    <a:srgbClr val="36A6DE"/>
    <a:srgbClr val="DDEDF9"/>
    <a:srgbClr val="E6B723"/>
    <a:srgbClr val="DE8A27"/>
    <a:srgbClr val="788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2" autoAdjust="0"/>
    <p:restoredTop sz="94712"/>
  </p:normalViewPr>
  <p:slideViewPr>
    <p:cSldViewPr snapToGrid="0" snapToObjects="1">
      <p:cViewPr varScale="1">
        <p:scale>
          <a:sx n="114" d="100"/>
          <a:sy n="114" d="100"/>
        </p:scale>
        <p:origin x="312" y="86"/>
      </p:cViewPr>
      <p:guideLst>
        <p:guide orient="horz" pos="914"/>
        <p:guide pos="2899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2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54140-0EBF-4EB8-81A2-730568091AD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1680A0-42E5-4430-B7AB-67037F3A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6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6F2069-8089-CE4C-B983-1CC5FF20E7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3057D7-1F2F-C145-9076-D1780EAC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57D7-1F2F-C145-9076-D1780EAC4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57D7-1F2F-C145-9076-D1780EAC4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57D7-1F2F-C145-9076-D1780EAC4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96B13D-682F-C149-A9E9-2C5F930F73ED}"/>
              </a:ext>
            </a:extLst>
          </p:cNvPr>
          <p:cNvSpPr/>
          <p:nvPr userDrawn="1"/>
        </p:nvSpPr>
        <p:spPr>
          <a:xfrm>
            <a:off x="0" y="0"/>
            <a:ext cx="1483360" cy="5143500"/>
          </a:xfrm>
          <a:prstGeom prst="rect">
            <a:avLst/>
          </a:pr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SM.powerpointBlueSwee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360" y="0"/>
            <a:ext cx="5570673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" y="1"/>
            <a:ext cx="9143999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1311" y="1621790"/>
            <a:ext cx="3681412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PowerPoint Name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1627" y="2753360"/>
            <a:ext cx="3771900" cy="1239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+ Date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85060"/>
            <a:ext cx="4572000" cy="194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67" dirty="0">
                <a:solidFill>
                  <a:schemeClr val="bg1"/>
                </a:solidFill>
              </a:rPr>
              <a:t>Confidential and Proprietary. Copyright (c) by National Seating and Mobility. All Rights Reserved.</a:t>
            </a:r>
          </a:p>
        </p:txBody>
      </p:sp>
      <p:pic>
        <p:nvPicPr>
          <p:cNvPr id="8" name="Picture 7" descr="NSM.StackedLogo.png">
            <a:extLst>
              <a:ext uri="{FF2B5EF4-FFF2-40B4-BE49-F238E27FC236}">
                <a16:creationId xmlns:a16="http://schemas.microsoft.com/office/drawing/2014/main" id="{49838FB3-9EFC-4041-9BB4-F8C947D9F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931914"/>
            <a:ext cx="2181687" cy="3642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8B28A7F-F97B-8C40-A22B-6CFDE275F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04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5C35CF-5965-5643-B887-6C3DE7EEB222}"/>
              </a:ext>
            </a:extLst>
          </p:cNvPr>
          <p:cNvSpPr/>
          <p:nvPr userDrawn="1"/>
        </p:nvSpPr>
        <p:spPr>
          <a:xfrm>
            <a:off x="0" y="3014"/>
            <a:ext cx="9144000" cy="514048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" y="1"/>
            <a:ext cx="9143999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2003" y="1363334"/>
            <a:ext cx="1535112" cy="171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42013" y="2038350"/>
            <a:ext cx="4167347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87575" y="2732405"/>
            <a:ext cx="3771900" cy="1239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information, if needed</a:t>
            </a:r>
          </a:p>
        </p:txBody>
      </p:sp>
      <p:pic>
        <p:nvPicPr>
          <p:cNvPr id="23" name="Picture 22" descr="NSM.LogoMarkSm.png">
            <a:extLst>
              <a:ext uri="{FF2B5EF4-FFF2-40B4-BE49-F238E27FC236}">
                <a16:creationId xmlns:a16="http://schemas.microsoft.com/office/drawing/2014/main" id="{76DC71A3-334C-4540-AEF2-EA0DBBCF86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8B28A7F-F97B-8C40-A22B-6CFDE275F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04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5C35CF-5965-5643-B887-6C3DE7EEB222}"/>
              </a:ext>
            </a:extLst>
          </p:cNvPr>
          <p:cNvSpPr/>
          <p:nvPr userDrawn="1"/>
        </p:nvSpPr>
        <p:spPr>
          <a:xfrm>
            <a:off x="0" y="-3013"/>
            <a:ext cx="9144000" cy="514048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" y="1"/>
            <a:ext cx="9143999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2003" y="1363334"/>
            <a:ext cx="1535112" cy="171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42013" y="2038350"/>
            <a:ext cx="4167347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87575" y="2732405"/>
            <a:ext cx="3771900" cy="1239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information, if needed</a:t>
            </a:r>
          </a:p>
        </p:txBody>
      </p:sp>
      <p:pic>
        <p:nvPicPr>
          <p:cNvPr id="10" name="Picture 9" descr="NSM.LogoMarkSm.png">
            <a:extLst>
              <a:ext uri="{FF2B5EF4-FFF2-40B4-BE49-F238E27FC236}">
                <a16:creationId xmlns:a16="http://schemas.microsoft.com/office/drawing/2014/main" id="{20E385B8-3037-1045-8D53-EF30847D6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8B28A7F-F97B-8C40-A22B-6CFDE275F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5C35CF-5965-5643-B887-6C3DE7EEB222}"/>
              </a:ext>
            </a:extLst>
          </p:cNvPr>
          <p:cNvSpPr/>
          <p:nvPr userDrawn="1"/>
        </p:nvSpPr>
        <p:spPr>
          <a:xfrm>
            <a:off x="0" y="3014"/>
            <a:ext cx="9144000" cy="514048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" y="1"/>
            <a:ext cx="9143999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2003" y="1363334"/>
            <a:ext cx="1535112" cy="171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42013" y="2038350"/>
            <a:ext cx="4167347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87575" y="2732405"/>
            <a:ext cx="3771900" cy="1239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information, if needed</a:t>
            </a:r>
          </a:p>
        </p:txBody>
      </p:sp>
      <p:pic>
        <p:nvPicPr>
          <p:cNvPr id="10" name="Picture 9" descr="NSM.LogoMarkSm.png">
            <a:extLst>
              <a:ext uri="{FF2B5EF4-FFF2-40B4-BE49-F238E27FC236}">
                <a16:creationId xmlns:a16="http://schemas.microsoft.com/office/drawing/2014/main" id="{95AF6732-A946-114B-AAC8-B72F288C9A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8B28A7F-F97B-8C40-A22B-6CFDE275F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5C35CF-5965-5643-B887-6C3DE7EEB222}"/>
              </a:ext>
            </a:extLst>
          </p:cNvPr>
          <p:cNvSpPr/>
          <p:nvPr userDrawn="1"/>
        </p:nvSpPr>
        <p:spPr>
          <a:xfrm>
            <a:off x="0" y="-1"/>
            <a:ext cx="9144000" cy="514048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" y="1"/>
            <a:ext cx="9143999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2003" y="1363334"/>
            <a:ext cx="1535112" cy="171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42013" y="2038350"/>
            <a:ext cx="4167347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87575" y="2732405"/>
            <a:ext cx="3771900" cy="1239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Secondary information, if needed</a:t>
            </a:r>
          </a:p>
        </p:txBody>
      </p:sp>
      <p:pic>
        <p:nvPicPr>
          <p:cNvPr id="10" name="Picture 9" descr="NSM.LogoMarkSm.png">
            <a:extLst>
              <a:ext uri="{FF2B5EF4-FFF2-40B4-BE49-F238E27FC236}">
                <a16:creationId xmlns:a16="http://schemas.microsoft.com/office/drawing/2014/main" id="{FA733A0A-DFAE-FD4E-BD03-BBC0E3F22E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M.powerpointBlueBa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2648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0"/>
          </p:nvPr>
        </p:nvSpPr>
        <p:spPr>
          <a:xfrm>
            <a:off x="223837" y="1058484"/>
            <a:ext cx="8729431" cy="3712242"/>
          </a:xfrm>
          <a:prstGeom prst="rect">
            <a:avLst/>
          </a:prstGeom>
        </p:spPr>
        <p:txBody>
          <a:bodyPr/>
          <a:lstStyle>
            <a:lvl1pPr marL="162980" indent="-162980">
              <a:buClr>
                <a:schemeClr val="bg2"/>
              </a:buClr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154513">
              <a:buClr>
                <a:schemeClr val="bg2"/>
              </a:buClr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16" indent="-158747">
              <a:buClr>
                <a:schemeClr val="bg2"/>
              </a:buClr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3838" y="131763"/>
            <a:ext cx="672686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6" y="707773"/>
            <a:ext cx="8729429" cy="290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Sub-Section header here</a:t>
            </a:r>
          </a:p>
        </p:txBody>
      </p:sp>
      <p:pic>
        <p:nvPicPr>
          <p:cNvPr id="8" name="Picture 7" descr="NSM.LogoMarkSm.png">
            <a:extLst>
              <a:ext uri="{FF2B5EF4-FFF2-40B4-BE49-F238E27FC236}">
                <a16:creationId xmlns:a16="http://schemas.microsoft.com/office/drawing/2014/main" id="{D3C7F4F0-A067-9047-A5C5-16BBFBAA2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M.powerpointBlueBa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2648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0"/>
          </p:nvPr>
        </p:nvSpPr>
        <p:spPr>
          <a:xfrm>
            <a:off x="223837" y="707770"/>
            <a:ext cx="8729431" cy="4062956"/>
          </a:xfrm>
          <a:prstGeom prst="rect">
            <a:avLst/>
          </a:prstGeom>
        </p:spPr>
        <p:txBody>
          <a:bodyPr/>
          <a:lstStyle>
            <a:lvl1pPr marL="162980" indent="-162980">
              <a:buClr>
                <a:schemeClr val="bg2"/>
              </a:buClr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154513">
              <a:buClr>
                <a:schemeClr val="bg2"/>
              </a:buClr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16" indent="-158747">
              <a:buClr>
                <a:schemeClr val="bg2"/>
              </a:buClr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3838" y="131763"/>
            <a:ext cx="672686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pic>
        <p:nvPicPr>
          <p:cNvPr id="7" name="Picture 6" descr="NSM.LogoMarkSm.png">
            <a:extLst>
              <a:ext uri="{FF2B5EF4-FFF2-40B4-BE49-F238E27FC236}">
                <a16:creationId xmlns:a16="http://schemas.microsoft.com/office/drawing/2014/main" id="{859584D8-4AB2-5B42-992E-19DAA653B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M.powerpointBlueBa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2648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835" y="486585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DAB3467-3831-4B0C-B3F0-60BCD60ABC3D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0"/>
          </p:nvPr>
        </p:nvSpPr>
        <p:spPr>
          <a:xfrm>
            <a:off x="223836" y="707770"/>
            <a:ext cx="4225616" cy="4062956"/>
          </a:xfrm>
          <a:prstGeom prst="rect">
            <a:avLst/>
          </a:prstGeom>
        </p:spPr>
        <p:txBody>
          <a:bodyPr/>
          <a:lstStyle>
            <a:lvl1pPr marL="162980" indent="-162980">
              <a:buClr>
                <a:schemeClr val="bg2"/>
              </a:buClr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154513">
              <a:buClr>
                <a:schemeClr val="bg2"/>
              </a:buClr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16" indent="-158747">
              <a:buClr>
                <a:schemeClr val="bg2"/>
              </a:buClr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3838" y="131763"/>
            <a:ext cx="672686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751109" y="707770"/>
            <a:ext cx="4169056" cy="4062956"/>
          </a:xfrm>
          <a:prstGeom prst="rect">
            <a:avLst/>
          </a:prstGeom>
        </p:spPr>
        <p:txBody>
          <a:bodyPr/>
          <a:lstStyle>
            <a:lvl1pPr marL="162980" indent="-162980">
              <a:buClr>
                <a:schemeClr val="bg2"/>
              </a:buClr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098" indent="-154513">
              <a:buClr>
                <a:schemeClr val="bg2"/>
              </a:buClr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16" indent="-158747">
              <a:buClr>
                <a:schemeClr val="bg2"/>
              </a:buClr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NSM.LogoMarkSm.png">
            <a:extLst>
              <a:ext uri="{FF2B5EF4-FFF2-40B4-BE49-F238E27FC236}">
                <a16:creationId xmlns:a16="http://schemas.microsoft.com/office/drawing/2014/main" id="{5189C5C2-E9C1-474B-BE1E-46858488D8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675" y="4417992"/>
            <a:ext cx="576795" cy="6037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160EBBC-1C7B-0A41-B232-2CACFC30FFB7}"/>
              </a:ext>
            </a:extLst>
          </p:cNvPr>
          <p:cNvGrpSpPr/>
          <p:nvPr userDrawn="1"/>
        </p:nvGrpSpPr>
        <p:grpSpPr>
          <a:xfrm>
            <a:off x="1097280" y="89285"/>
            <a:ext cx="8046720" cy="5054215"/>
            <a:chOff x="207522" y="966277"/>
            <a:chExt cx="6650478" cy="4177223"/>
          </a:xfrm>
        </p:grpSpPr>
        <p:pic>
          <p:nvPicPr>
            <p:cNvPr id="4" name="Picture 3" descr="NSM.LogoMark.png">
              <a:extLst>
                <a:ext uri="{FF2B5EF4-FFF2-40B4-BE49-F238E27FC236}">
                  <a16:creationId xmlns:a16="http://schemas.microsoft.com/office/drawing/2014/main" id="{DEE4BAB2-97B0-C34B-8B9C-E019278D0C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6999" y="966277"/>
              <a:ext cx="4201001" cy="4177223"/>
            </a:xfrm>
            <a:prstGeom prst="rect">
              <a:avLst/>
            </a:prstGeom>
          </p:spPr>
        </p:pic>
        <p:pic>
          <p:nvPicPr>
            <p:cNvPr id="5" name="Picture 4" descr="NSM.Tagline.png">
              <a:extLst>
                <a:ext uri="{FF2B5EF4-FFF2-40B4-BE49-F238E27FC236}">
                  <a16:creationId xmlns:a16="http://schemas.microsoft.com/office/drawing/2014/main" id="{5D5E7879-4A48-A849-B809-0BAAE6BEE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22" y="3582499"/>
              <a:ext cx="2580475" cy="4165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3" r:id="rId1"/>
    <p:sldLayoutId id="2147493565" r:id="rId2"/>
    <p:sldLayoutId id="2147493581" r:id="rId3"/>
    <p:sldLayoutId id="2147493582" r:id="rId4"/>
    <p:sldLayoutId id="2147493583" r:id="rId5"/>
    <p:sldLayoutId id="2147493567" r:id="rId6"/>
    <p:sldLayoutId id="2147493568" r:id="rId7"/>
    <p:sldLayoutId id="2147493569" r:id="rId8"/>
    <p:sldLayoutId id="2147493580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nsm.com/Admin/CMSAdministration.asp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310" y="1621790"/>
            <a:ext cx="4917283" cy="674221"/>
          </a:xfrm>
        </p:spPr>
        <p:txBody>
          <a:bodyPr/>
          <a:lstStyle/>
          <a:p>
            <a:r>
              <a:rPr lang="en-US" dirty="0"/>
              <a:t>WNSM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1310" y="2296011"/>
            <a:ext cx="4916967" cy="386677"/>
          </a:xfrm>
        </p:spPr>
        <p:txBody>
          <a:bodyPr/>
          <a:lstStyle/>
          <a:p>
            <a:r>
              <a:rPr lang="en-US" sz="2000" b="1" dirty="0"/>
              <a:t>Administrator and Editor Training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786220-4C67-4987-BCE6-0F9A6055A85F}"/>
              </a:ext>
            </a:extLst>
          </p:cNvPr>
          <p:cNvSpPr txBox="1">
            <a:spLocks/>
          </p:cNvSpPr>
          <p:nvPr/>
        </p:nvSpPr>
        <p:spPr>
          <a:xfrm>
            <a:off x="301626" y="2682688"/>
            <a:ext cx="4916967" cy="386677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May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Under your Department in the Content Tree in the Admin Panel, click </a:t>
            </a:r>
            <a:r>
              <a:rPr lang="en-US" sz="1800" b="1" dirty="0"/>
              <a:t>News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Click the </a:t>
            </a:r>
            <a:r>
              <a:rPr lang="en-US" sz="1800" b="1" dirty="0"/>
              <a:t>+</a:t>
            </a:r>
            <a:r>
              <a:rPr lang="en-US" sz="1800" dirty="0"/>
              <a:t> at the top of the Content Tree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News</a:t>
            </a:r>
            <a:r>
              <a:rPr lang="en-US" sz="1800" dirty="0"/>
              <a:t> as your page type.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Fill out the form with the information applicable to your news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Save</a:t>
            </a:r>
            <a:r>
              <a:rPr lang="en-US" sz="1800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News to Your Department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83" y="637868"/>
            <a:ext cx="3500604" cy="399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26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3836" y="707770"/>
            <a:ext cx="4225616" cy="290276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400" dirty="0"/>
              <a:t>Within the </a:t>
            </a:r>
            <a:r>
              <a:rPr lang="en-US" sz="1400" b="1" dirty="0"/>
              <a:t>Page </a:t>
            </a:r>
            <a:r>
              <a:rPr lang="en-US" sz="1400" dirty="0"/>
              <a:t>tab, highlight the text you would like to add a link or file to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/>
              <a:t>Click the link button and choose your desired link/file type. </a:t>
            </a:r>
          </a:p>
          <a:p>
            <a:pPr marL="1058318" lvl="1" indent="-457200"/>
            <a:r>
              <a:rPr lang="en-US" sz="1400" dirty="0"/>
              <a:t>Web = external web link</a:t>
            </a:r>
          </a:p>
          <a:p>
            <a:pPr marL="1058318" lvl="1" indent="-457200"/>
            <a:r>
              <a:rPr lang="en-US" sz="1400" dirty="0"/>
              <a:t>Media Libraries = file or attachment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For web, paste in link and click </a:t>
            </a:r>
            <a:r>
              <a:rPr lang="en-US" sz="1400" b="1" dirty="0"/>
              <a:t>Save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For Media Libraries, click </a:t>
            </a:r>
            <a:r>
              <a:rPr lang="en-US" sz="1400" b="1" dirty="0"/>
              <a:t>Upload</a:t>
            </a:r>
            <a:r>
              <a:rPr lang="en-US" sz="1400" dirty="0"/>
              <a:t>, choose your file in the pop up, wait for it to load, click </a:t>
            </a:r>
            <a:r>
              <a:rPr lang="en-US" sz="1400" b="1" dirty="0"/>
              <a:t>Save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Adding Links + Files to Page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42513-7F5C-43A9-B6CB-C6A5F32E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44" y="707770"/>
            <a:ext cx="4252008" cy="14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A7612C-46FD-4203-8FE2-3B2EAB043F42}"/>
              </a:ext>
            </a:extLst>
          </p:cNvPr>
          <p:cNvCxnSpPr>
            <a:cxnSpLocks/>
          </p:cNvCxnSpPr>
          <p:nvPr/>
        </p:nvCxnSpPr>
        <p:spPr>
          <a:xfrm flipH="1">
            <a:off x="8270047" y="1501189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1594D-CEC3-4EAF-9229-00C021F2FCDD}"/>
              </a:ext>
            </a:extLst>
          </p:cNvPr>
          <p:cNvCxnSpPr>
            <a:cxnSpLocks/>
          </p:cNvCxnSpPr>
          <p:nvPr/>
        </p:nvCxnSpPr>
        <p:spPr>
          <a:xfrm flipH="1">
            <a:off x="7508952" y="1100417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E775A13-8FDE-443F-B48D-C306693C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44" y="2287719"/>
            <a:ext cx="3874277" cy="183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4862E0-5900-4819-8020-94E45024ADE0}"/>
              </a:ext>
            </a:extLst>
          </p:cNvPr>
          <p:cNvCxnSpPr>
            <a:cxnSpLocks/>
          </p:cNvCxnSpPr>
          <p:nvPr/>
        </p:nvCxnSpPr>
        <p:spPr>
          <a:xfrm flipH="1">
            <a:off x="5417934" y="2370898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628142-53EF-4BE3-815E-9693782830A7}"/>
              </a:ext>
            </a:extLst>
          </p:cNvPr>
          <p:cNvCxnSpPr>
            <a:cxnSpLocks/>
          </p:cNvCxnSpPr>
          <p:nvPr/>
        </p:nvCxnSpPr>
        <p:spPr>
          <a:xfrm flipH="1">
            <a:off x="5966260" y="2590342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C4A68B-494C-4B72-90CA-020A3580F84F}"/>
              </a:ext>
            </a:extLst>
          </p:cNvPr>
          <p:cNvCxnSpPr>
            <a:cxnSpLocks/>
          </p:cNvCxnSpPr>
          <p:nvPr/>
        </p:nvCxnSpPr>
        <p:spPr>
          <a:xfrm flipH="1">
            <a:off x="8370101" y="3836893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1957FCD-62C3-47C1-86C6-E909DE31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82" y="3375210"/>
            <a:ext cx="3644669" cy="175484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662D95-5CDB-40C0-BBD1-B68B9A396B88}"/>
              </a:ext>
            </a:extLst>
          </p:cNvPr>
          <p:cNvCxnSpPr>
            <a:cxnSpLocks/>
          </p:cNvCxnSpPr>
          <p:nvPr/>
        </p:nvCxnSpPr>
        <p:spPr>
          <a:xfrm flipH="1">
            <a:off x="1435364" y="3419717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80DE60-11CE-448B-A654-FCFD11FD24C6}"/>
              </a:ext>
            </a:extLst>
          </p:cNvPr>
          <p:cNvCxnSpPr>
            <a:cxnSpLocks/>
          </p:cNvCxnSpPr>
          <p:nvPr/>
        </p:nvCxnSpPr>
        <p:spPr>
          <a:xfrm flipH="1">
            <a:off x="1683230" y="3559633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5A48D3-BC3C-4170-9D0F-ABEF526B2189}"/>
              </a:ext>
            </a:extLst>
          </p:cNvPr>
          <p:cNvCxnSpPr>
            <a:cxnSpLocks/>
          </p:cNvCxnSpPr>
          <p:nvPr/>
        </p:nvCxnSpPr>
        <p:spPr>
          <a:xfrm flipH="1">
            <a:off x="4395770" y="4801457"/>
            <a:ext cx="301548" cy="190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1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Files should be named according to the following naming structure:</a:t>
            </a:r>
          </a:p>
          <a:p>
            <a:pPr marL="601118" lvl="1" indent="0">
              <a:buNone/>
            </a:pPr>
            <a:r>
              <a:rPr lang="en-US" dirty="0"/>
              <a:t>Department Name-File Name-Version-Date-First Initial Last Name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Always set the Target as New window (_blank) – this will ensure your document opens in a new window.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Attachment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13065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Content Styling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Page Styling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50EE7E4-1874-4B94-B1A8-35266E0BD1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837" y="716295"/>
            <a:ext cx="8846203" cy="16638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styling menu will appear on the </a:t>
            </a:r>
            <a:r>
              <a:rPr lang="en-US" sz="1800" b="1" dirty="0"/>
              <a:t>Page </a:t>
            </a:r>
            <a:r>
              <a:rPr lang="en-US" sz="1800" dirty="0"/>
              <a:t>tab when you click into the editable text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From here you can style the text, created numbered and bulleted lists, align your text, add links, and add images and videos.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Please follow these guidelines for styling text: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35ABA-256A-4094-80A5-9888DF35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0" y="2380129"/>
            <a:ext cx="3725815" cy="621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89ADF5-1E35-4FF1-8A18-9978C113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7" y="2763372"/>
            <a:ext cx="3895503" cy="23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Page Styling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50EE7E4-1874-4B94-B1A8-35266E0BD1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837" y="716295"/>
            <a:ext cx="8846203" cy="16638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Please follow these guidelines for styling text: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9B4F0-610F-4234-B8CF-26CE9D49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7" y="1140703"/>
            <a:ext cx="3431578" cy="123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124D3-9307-42CF-9457-AC3BCE24F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8" y="2571750"/>
            <a:ext cx="2987826" cy="90363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18DAFE1-AC30-495E-B38B-165A50C7D1A8}"/>
              </a:ext>
            </a:extLst>
          </p:cNvPr>
          <p:cNvSpPr txBox="1">
            <a:spLocks/>
          </p:cNvSpPr>
          <p:nvPr/>
        </p:nvSpPr>
        <p:spPr>
          <a:xfrm>
            <a:off x="223838" y="3558107"/>
            <a:ext cx="8846203" cy="664270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790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5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BFCA7C-802B-7E40-A69B-EA3BBCD19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AC0F6-076A-B541-A919-A5A3BB3A9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Administering the Intranet</a:t>
            </a:r>
          </a:p>
        </p:txBody>
      </p:sp>
    </p:spTree>
    <p:extLst>
      <p:ext uri="{BB962C8B-B14F-4D97-AF65-F5344CB8AC3E}">
        <p14:creationId xmlns:p14="http://schemas.microsoft.com/office/powerpoint/2010/main" val="15260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3838" y="789543"/>
            <a:ext cx="8729431" cy="1651098"/>
          </a:xfrm>
        </p:spPr>
        <p:txBody>
          <a:bodyPr/>
          <a:lstStyle/>
          <a:p>
            <a:r>
              <a:rPr lang="en-US" sz="1800" b="1" dirty="0"/>
              <a:t>URL: </a:t>
            </a:r>
            <a:r>
              <a:rPr lang="en-US" sz="1800" dirty="0">
                <a:hlinkClick r:id="rId2"/>
              </a:rPr>
              <a:t>https://wnsm.com/Admin/CMSAdministration.aspx</a:t>
            </a:r>
            <a:endParaRPr lang="en-US" sz="1800" dirty="0"/>
          </a:p>
          <a:p>
            <a:r>
              <a:rPr lang="en-US" sz="1800" b="1" dirty="0"/>
              <a:t>Username: </a:t>
            </a:r>
            <a:r>
              <a:rPr lang="en-US" sz="1800" dirty="0"/>
              <a:t>NSM Email Address (case sensitive)</a:t>
            </a:r>
          </a:p>
          <a:p>
            <a:r>
              <a:rPr lang="en-US" sz="1800" b="1" dirty="0"/>
              <a:t>Password: </a:t>
            </a:r>
            <a:r>
              <a:rPr lang="en-US" sz="1800" dirty="0"/>
              <a:t>NSM123!</a:t>
            </a:r>
          </a:p>
          <a:p>
            <a:r>
              <a:rPr lang="en-US" sz="1800" dirty="0"/>
              <a:t>Check “stay signed in on this computer”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DD02E-DB0C-4B82-92E3-9D88D284A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79" y="1687606"/>
            <a:ext cx="4207583" cy="247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96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3838" y="789543"/>
            <a:ext cx="8729431" cy="371224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2"/>
                </a:solidFill>
              </a:rPr>
              <a:t>To change your password:</a:t>
            </a:r>
          </a:p>
          <a:p>
            <a:pPr marL="465667" indent="-457200">
              <a:buAutoNum type="arabicPeriod"/>
            </a:pPr>
            <a:r>
              <a:rPr lang="en-US" sz="1800" dirty="0"/>
              <a:t>From dashboard, click flower to open application list</a:t>
            </a:r>
          </a:p>
          <a:p>
            <a:pPr marL="465667" indent="-457200">
              <a:buAutoNum type="arabicPeriod"/>
            </a:pPr>
            <a:r>
              <a:rPr lang="en-US" sz="1800" dirty="0"/>
              <a:t>Search “</a:t>
            </a:r>
            <a:r>
              <a:rPr lang="en-US" sz="1800" b="1" dirty="0"/>
              <a:t>My profile</a:t>
            </a:r>
            <a:r>
              <a:rPr lang="en-US" sz="1800" dirty="0"/>
              <a:t>”</a:t>
            </a:r>
          </a:p>
          <a:p>
            <a:pPr marL="465667" indent="-457200">
              <a:buAutoNum type="arabicPeriod"/>
            </a:pPr>
            <a:r>
              <a:rPr lang="en-US" sz="1800" dirty="0"/>
              <a:t>Open My profile dashboard</a:t>
            </a:r>
          </a:p>
          <a:p>
            <a:pPr marL="465667" indent="-457200">
              <a:buAutoNum type="arabicPeriod"/>
            </a:pPr>
            <a:r>
              <a:rPr lang="en-US" sz="1800" dirty="0"/>
              <a:t>Click change password in menu</a:t>
            </a:r>
          </a:p>
          <a:p>
            <a:pPr marL="465667" indent="-457200">
              <a:buAutoNum type="arabicPeriod"/>
            </a:pPr>
            <a:r>
              <a:rPr lang="en-US" sz="1800" dirty="0"/>
              <a:t>Enter NSM123! as existing</a:t>
            </a:r>
          </a:p>
          <a:p>
            <a:pPr marL="465667" indent="-457200">
              <a:buAutoNum type="arabicPeriod"/>
            </a:pPr>
            <a:r>
              <a:rPr lang="en-US" sz="1800" dirty="0"/>
              <a:t>Enter new password</a:t>
            </a:r>
          </a:p>
          <a:p>
            <a:pPr marL="465667" indent="-457200">
              <a:buAutoNum type="arabicPeriod"/>
            </a:pPr>
            <a:r>
              <a:rPr lang="en-US" sz="1800" dirty="0"/>
              <a:t>Click “</a:t>
            </a:r>
            <a:r>
              <a:rPr lang="en-US" sz="1800" b="1" dirty="0"/>
              <a:t>Set password</a:t>
            </a:r>
            <a:r>
              <a:rPr lang="en-US" sz="1800" dirty="0"/>
              <a:t>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Changing Your Password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45362"/>
            <a:ext cx="4322773" cy="1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76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3839" y="789543"/>
            <a:ext cx="4348161" cy="2996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Your Dashboard = Your Home Screen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Setting Up Your Dashboard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4988970-878E-4E11-B302-54246647A864}"/>
              </a:ext>
            </a:extLst>
          </p:cNvPr>
          <p:cNvSpPr txBox="1">
            <a:spLocks/>
          </p:cNvSpPr>
          <p:nvPr/>
        </p:nvSpPr>
        <p:spPr>
          <a:xfrm>
            <a:off x="223838" y="3113684"/>
            <a:ext cx="6788803" cy="2331219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bg2"/>
                </a:solidFill>
              </a:rPr>
              <a:t>Most Common Applications</a:t>
            </a:r>
          </a:p>
          <a:p>
            <a:pPr marL="465667" indent="-457200">
              <a:buFont typeface="Arial"/>
              <a:buAutoNum type="arabicPeriod"/>
            </a:pPr>
            <a:r>
              <a:rPr lang="en-US" sz="1400" dirty="0"/>
              <a:t>Pages – the most important application;</a:t>
            </a:r>
            <a:br>
              <a:rPr lang="en-US" sz="1400" dirty="0"/>
            </a:br>
            <a:r>
              <a:rPr lang="en-US" sz="1400" dirty="0"/>
              <a:t>used to update page content</a:t>
            </a:r>
          </a:p>
          <a:p>
            <a:pPr marL="465667" indent="-457200">
              <a:buFont typeface="Arial"/>
              <a:buAutoNum type="arabicPeriod"/>
            </a:pPr>
            <a:r>
              <a:rPr lang="en-US" sz="1400" dirty="0"/>
              <a:t>My Pages – pages the user has edited or created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3BD0635-5305-4287-A1AA-8BF0ABAFBEB9}"/>
              </a:ext>
            </a:extLst>
          </p:cNvPr>
          <p:cNvSpPr txBox="1">
            <a:spLocks/>
          </p:cNvSpPr>
          <p:nvPr/>
        </p:nvSpPr>
        <p:spPr>
          <a:xfrm>
            <a:off x="223839" y="1144214"/>
            <a:ext cx="4973450" cy="2733586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chemeClr val="bg2"/>
                </a:solidFill>
              </a:rPr>
              <a:t>To Configure Your Dashboard:</a:t>
            </a:r>
          </a:p>
          <a:p>
            <a:pPr marL="465667" indent="-457200">
              <a:buFont typeface="Arial"/>
              <a:buAutoNum type="arabicPeriod"/>
            </a:pPr>
            <a:r>
              <a:rPr lang="en-US" sz="1800" dirty="0"/>
              <a:t>Click the gear</a:t>
            </a:r>
          </a:p>
          <a:p>
            <a:pPr marL="465667" indent="-457200">
              <a:buFont typeface="Arial"/>
              <a:buAutoNum type="arabicPeriod"/>
            </a:pPr>
            <a:r>
              <a:rPr lang="en-US" sz="1800" dirty="0"/>
              <a:t>Click the flower</a:t>
            </a:r>
          </a:p>
          <a:p>
            <a:pPr marL="465667" indent="-457200">
              <a:buFont typeface="Arial"/>
              <a:buAutoNum type="arabicPeriod"/>
            </a:pPr>
            <a:r>
              <a:rPr lang="en-US" sz="1800" dirty="0"/>
              <a:t>Click the applications you want on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2E539-7F6D-415E-939D-EB487046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88" y="905107"/>
            <a:ext cx="3847484" cy="1910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28584-56AE-457C-A3D6-ABCC5A9F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61" y="1100583"/>
            <a:ext cx="1036658" cy="287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2EE03B-253A-4FA5-8359-D56C9D54A9DB}"/>
              </a:ext>
            </a:extLst>
          </p:cNvPr>
          <p:cNvCxnSpPr/>
          <p:nvPr/>
        </p:nvCxnSpPr>
        <p:spPr>
          <a:xfrm flipV="1">
            <a:off x="8654951" y="2770398"/>
            <a:ext cx="207518" cy="158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DCB641-61F0-4C12-B493-3FE02D9F7C9C}"/>
              </a:ext>
            </a:extLst>
          </p:cNvPr>
          <p:cNvCxnSpPr/>
          <p:nvPr/>
        </p:nvCxnSpPr>
        <p:spPr>
          <a:xfrm flipH="1">
            <a:off x="5188500" y="716840"/>
            <a:ext cx="222019" cy="176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0BDA0-41AF-43FD-8581-C089AC81C48E}"/>
              </a:ext>
            </a:extLst>
          </p:cNvPr>
          <p:cNvCxnSpPr/>
          <p:nvPr/>
        </p:nvCxnSpPr>
        <p:spPr>
          <a:xfrm flipH="1" flipV="1">
            <a:off x="5487014" y="2951685"/>
            <a:ext cx="286185" cy="101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A28201C-317F-4F78-BDAA-9D2B17660F1B}"/>
              </a:ext>
            </a:extLst>
          </p:cNvPr>
          <p:cNvSpPr txBox="1">
            <a:spLocks/>
          </p:cNvSpPr>
          <p:nvPr/>
        </p:nvSpPr>
        <p:spPr>
          <a:xfrm>
            <a:off x="8441721" y="2848591"/>
            <a:ext cx="286185" cy="299669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CA9FC74-0A1D-4CB1-B1D3-81A2A9E9C38C}"/>
              </a:ext>
            </a:extLst>
          </p:cNvPr>
          <p:cNvSpPr txBox="1">
            <a:spLocks/>
          </p:cNvSpPr>
          <p:nvPr/>
        </p:nvSpPr>
        <p:spPr>
          <a:xfrm>
            <a:off x="5366603" y="600058"/>
            <a:ext cx="286185" cy="299669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02BA71B-8648-4D5A-AF78-6DACF5C99432}"/>
              </a:ext>
            </a:extLst>
          </p:cNvPr>
          <p:cNvSpPr txBox="1">
            <a:spLocks/>
          </p:cNvSpPr>
          <p:nvPr/>
        </p:nvSpPr>
        <p:spPr>
          <a:xfrm>
            <a:off x="5726773" y="2928838"/>
            <a:ext cx="286185" cy="299669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085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Workflow Steps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3836" y="707773"/>
            <a:ext cx="8729429" cy="365579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800" b="1" dirty="0"/>
              <a:t>Edit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– changes can be made to the page, it’s content, and layout without being visible on the live website. Newly created pages will be placed in the this step.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/>
              <a:t>Published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– the page and all of its content are visible on the live website. Editing the page will take it back to the </a:t>
            </a:r>
            <a:r>
              <a:rPr lang="en-US" sz="1800" b="1" dirty="0">
                <a:solidFill>
                  <a:schemeClr val="tx1"/>
                </a:solidFill>
              </a:rPr>
              <a:t>Edit</a:t>
            </a:r>
            <a:r>
              <a:rPr lang="en-US" sz="1800" dirty="0">
                <a:solidFill>
                  <a:schemeClr val="tx1"/>
                </a:solidFill>
              </a:rPr>
              <a:t> step with the new changes. The page will still remain visible on the live website in its old state before it was edited. When the update version goes through the </a:t>
            </a:r>
            <a:r>
              <a:rPr lang="en-US" sz="1800" b="1" dirty="0">
                <a:solidFill>
                  <a:schemeClr val="tx1"/>
                </a:solidFill>
              </a:rPr>
              <a:t>NSM Workflow </a:t>
            </a:r>
            <a:r>
              <a:rPr lang="en-US" sz="1800" dirty="0">
                <a:solidFill>
                  <a:schemeClr val="tx1"/>
                </a:solidFill>
              </a:rPr>
              <a:t>and is published again, the live page will be updated with the new changes.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/>
              <a:t>Archived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– the page is not visible on the live site. Editing the page will take it back to the </a:t>
            </a:r>
            <a:r>
              <a:rPr lang="en-US" sz="1800" b="1" dirty="0">
                <a:solidFill>
                  <a:schemeClr val="tx1"/>
                </a:solidFill>
              </a:rPr>
              <a:t>Edit</a:t>
            </a:r>
            <a:r>
              <a:rPr lang="en-US" sz="1800" dirty="0">
                <a:solidFill>
                  <a:schemeClr val="tx1"/>
                </a:solidFill>
              </a:rPr>
              <a:t> step.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2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78DC8E-4122-CA49-9D6A-613683FE7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2410-6FBE-0C45-84E9-2D784032A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2012" y="2038350"/>
            <a:ext cx="4049781" cy="1028700"/>
          </a:xfrm>
        </p:spPr>
        <p:txBody>
          <a:bodyPr/>
          <a:lstStyle/>
          <a:p>
            <a:r>
              <a:rPr lang="en-US" dirty="0"/>
              <a:t>Adding/Editing Content</a:t>
            </a:r>
          </a:p>
        </p:txBody>
      </p:sp>
    </p:spTree>
    <p:extLst>
      <p:ext uri="{BB962C8B-B14F-4D97-AF65-F5344CB8AC3E}">
        <p14:creationId xmlns:p14="http://schemas.microsoft.com/office/powerpoint/2010/main" val="159010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25" y="2420076"/>
            <a:ext cx="5269312" cy="261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600" dirty="0"/>
              <a:t>Select the desired </a:t>
            </a:r>
            <a:r>
              <a:rPr lang="en-US" sz="1600" b="1" dirty="0"/>
              <a:t>Department </a:t>
            </a:r>
            <a:r>
              <a:rPr lang="en-US" sz="1600" dirty="0"/>
              <a:t>from the </a:t>
            </a:r>
            <a:r>
              <a:rPr lang="en-US" sz="1600" b="1" dirty="0"/>
              <a:t>Content Tree</a:t>
            </a:r>
            <a:r>
              <a:rPr lang="en-US" sz="1600" dirty="0"/>
              <a:t> in the Admin Panel.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/>
              <a:t>Click the </a:t>
            </a:r>
            <a:r>
              <a:rPr lang="en-US" sz="1600" b="1" dirty="0"/>
              <a:t>+</a:t>
            </a:r>
            <a:r>
              <a:rPr lang="en-US" sz="1600" dirty="0"/>
              <a:t> at the top of the Content Tree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600" dirty="0"/>
              <a:t>Select </a:t>
            </a:r>
            <a:r>
              <a:rPr lang="en-US" sz="1600" b="1" dirty="0"/>
              <a:t>Page (menu item).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a Page to Your Department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751109" y="650521"/>
            <a:ext cx="4169056" cy="406295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4</a:t>
            </a:r>
            <a:r>
              <a:rPr lang="en-US" sz="1600" dirty="0"/>
              <a:t>. Enter a page title. This will appear in the page URL by default and in the content tree.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5</a:t>
            </a:r>
            <a:r>
              <a:rPr lang="en-US" sz="1600" dirty="0"/>
              <a:t>. Search for </a:t>
            </a:r>
            <a:r>
              <a:rPr lang="en-US" sz="1600" b="1" dirty="0"/>
              <a:t>NSM </a:t>
            </a:r>
            <a:r>
              <a:rPr lang="en-US" sz="1600" dirty="0"/>
              <a:t>and then choose the </a:t>
            </a:r>
            <a:r>
              <a:rPr lang="en-US" sz="1600" b="1" dirty="0"/>
              <a:t>NSM Department Child Page</a:t>
            </a:r>
            <a:r>
              <a:rPr lang="en-US" sz="1600" dirty="0"/>
              <a:t> template.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6</a:t>
            </a:r>
            <a:r>
              <a:rPr lang="en-US" sz="1600" dirty="0"/>
              <a:t>. Click </a:t>
            </a:r>
            <a:r>
              <a:rPr lang="en-US" sz="1600" b="1" dirty="0"/>
              <a:t>Save. </a:t>
            </a:r>
            <a:r>
              <a:rPr lang="en-US" sz="1600" dirty="0"/>
              <a:t>The page will appear in the content tree and will be in the </a:t>
            </a:r>
            <a:r>
              <a:rPr lang="en-US" sz="1600" b="1" dirty="0"/>
              <a:t>Edit </a:t>
            </a:r>
            <a:r>
              <a:rPr lang="en-US" sz="1600" dirty="0"/>
              <a:t>step.</a:t>
            </a:r>
          </a:p>
          <a:p>
            <a:pPr marL="457200" lvl="0" indent="-4572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2"/>
          <a:stretch/>
        </p:blipFill>
        <p:spPr>
          <a:xfrm>
            <a:off x="652789" y="2405400"/>
            <a:ext cx="2641283" cy="273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44222" y="4105727"/>
            <a:ext cx="6527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222" y="2787373"/>
            <a:ext cx="5085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155928" y="2956874"/>
            <a:ext cx="90358" cy="373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171" y="3756369"/>
            <a:ext cx="7066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0224" y="2427851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01107" y="3079020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17141" y="3217083"/>
            <a:ext cx="36836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85510" y="3065083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23266" y="2833999"/>
            <a:ext cx="36836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91635" y="2681999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4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01845" y="3339542"/>
            <a:ext cx="374395" cy="127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64487" y="2681999"/>
            <a:ext cx="352111" cy="38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1153" y="2427851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6</a:t>
            </a:r>
          </a:p>
        </p:txBody>
      </p:sp>
    </p:spTree>
    <p:extLst>
      <p:ext uri="{BB962C8B-B14F-4D97-AF65-F5344CB8AC3E}">
        <p14:creationId xmlns:p14="http://schemas.microsoft.com/office/powerpoint/2010/main" val="187730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23836" y="707770"/>
            <a:ext cx="3805738" cy="40629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After your page has been created, click on the </a:t>
            </a:r>
            <a:r>
              <a:rPr lang="en-US" sz="1600" b="1" dirty="0"/>
              <a:t>Design </a:t>
            </a:r>
            <a:r>
              <a:rPr lang="en-US" sz="1600" dirty="0"/>
              <a:t>tab so you can add the web part that will allow you to add content.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Drag the </a:t>
            </a:r>
            <a:r>
              <a:rPr lang="en-US" sz="1600" b="1" dirty="0"/>
              <a:t>Editable text </a:t>
            </a:r>
            <a:r>
              <a:rPr lang="en-US" sz="1600" dirty="0"/>
              <a:t>web part under </a:t>
            </a:r>
            <a:r>
              <a:rPr lang="en-US" sz="1600" b="1" dirty="0" err="1"/>
              <a:t>zoneA</a:t>
            </a:r>
            <a:r>
              <a:rPr lang="en-US" sz="16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Once you’ve dropped in the Editable text web part, click </a:t>
            </a:r>
            <a:r>
              <a:rPr lang="en-US" sz="1600" b="1" dirty="0"/>
              <a:t>Page </a:t>
            </a:r>
            <a:r>
              <a:rPr lang="en-US" sz="1600" dirty="0"/>
              <a:t>and begin adding your content.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Content to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1" y="1147143"/>
            <a:ext cx="4841966" cy="235914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72919" y="1118481"/>
            <a:ext cx="562207" cy="269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97805" y="811190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742450" y="1946541"/>
            <a:ext cx="6527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86866" y="1777264"/>
            <a:ext cx="7066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34474" y="1083053"/>
            <a:ext cx="0" cy="210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1140" y="811190"/>
            <a:ext cx="7066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98694" y="2053014"/>
            <a:ext cx="1194840" cy="681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2EB37C1-6448-41AE-AF4A-AF3EAA273A03}"/>
              </a:ext>
            </a:extLst>
          </p:cNvPr>
          <p:cNvSpPr txBox="1">
            <a:spLocks/>
          </p:cNvSpPr>
          <p:nvPr/>
        </p:nvSpPr>
        <p:spPr>
          <a:xfrm>
            <a:off x="223836" y="3775330"/>
            <a:ext cx="7772682" cy="1164673"/>
          </a:xfrm>
          <a:prstGeom prst="rect">
            <a:avLst/>
          </a:prstGeom>
        </p:spPr>
        <p:txBody>
          <a:bodyPr/>
          <a:lstStyle>
            <a:lvl1pPr marL="162980" indent="-16298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bg2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764098" indent="-154513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377916" indent="-158747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bg2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If you would like to create columns for your text, simply drag the </a:t>
            </a:r>
            <a:r>
              <a:rPr lang="en-US" sz="1600" b="1" dirty="0"/>
              <a:t>Columns layout</a:t>
            </a:r>
            <a:r>
              <a:rPr lang="en-US" sz="1600" dirty="0"/>
              <a:t> into </a:t>
            </a:r>
            <a:r>
              <a:rPr lang="en-US" sz="1600" b="1" dirty="0" err="1"/>
              <a:t>zoneA</a:t>
            </a:r>
            <a:r>
              <a:rPr lang="en-US" sz="1600" b="1" dirty="0"/>
              <a:t> </a:t>
            </a:r>
            <a:r>
              <a:rPr lang="en-US" sz="1600" dirty="0"/>
              <a:t>and repeat septs 2-3.</a:t>
            </a:r>
          </a:p>
          <a:p>
            <a:r>
              <a:rPr lang="en-US" sz="1600" dirty="0"/>
              <a:t>*Please work only within </a:t>
            </a:r>
            <a:r>
              <a:rPr lang="en-US" sz="1600" b="1" dirty="0" err="1"/>
              <a:t>zoneA</a:t>
            </a:r>
            <a:r>
              <a:rPr lang="en-US" sz="1600" b="1" dirty="0"/>
              <a:t> </a:t>
            </a:r>
            <a:r>
              <a:rPr lang="en-US" sz="1600" dirty="0"/>
              <a:t>– if desire further customization options please reach out to Madelyn (Madelyn.Herbert@nsm-seating.com)</a:t>
            </a:r>
          </a:p>
        </p:txBody>
      </p:sp>
    </p:spTree>
    <p:extLst>
      <p:ext uri="{BB962C8B-B14F-4D97-AF65-F5344CB8AC3E}">
        <p14:creationId xmlns:p14="http://schemas.microsoft.com/office/powerpoint/2010/main" val="18588408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3CB3E5"/>
      </a:dk2>
      <a:lt2>
        <a:srgbClr val="194F90"/>
      </a:lt2>
      <a:accent1>
        <a:srgbClr val="F6D34D"/>
      </a:accent1>
      <a:accent2>
        <a:srgbClr val="8A8C8C"/>
      </a:accent2>
      <a:accent3>
        <a:srgbClr val="4B858E"/>
      </a:accent3>
      <a:accent4>
        <a:srgbClr val="68A1E0"/>
      </a:accent4>
      <a:accent5>
        <a:srgbClr val="9EDEFB"/>
      </a:accent5>
      <a:accent6>
        <a:srgbClr val="3C581F"/>
      </a:accent6>
      <a:hlink>
        <a:srgbClr val="86349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750</Words>
  <Application>Microsoft Office PowerPoint</Application>
  <PresentationFormat>On-screen Show (16:9)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Madelyn Herbert</cp:lastModifiedBy>
  <cp:revision>136</cp:revision>
  <cp:lastPrinted>2018-09-17T18:43:38Z</cp:lastPrinted>
  <dcterms:created xsi:type="dcterms:W3CDTF">2010-04-12T23:12:02Z</dcterms:created>
  <dcterms:modified xsi:type="dcterms:W3CDTF">2022-05-02T16:16:42Z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